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1"/>
  </p:notesMasterIdLst>
  <p:handoutMasterIdLst>
    <p:handoutMasterId r:id="rId32"/>
  </p:handoutMasterIdLst>
  <p:sldIdLst>
    <p:sldId id="388" r:id="rId2"/>
    <p:sldId id="351" r:id="rId3"/>
    <p:sldId id="390" r:id="rId4"/>
    <p:sldId id="426" r:id="rId5"/>
    <p:sldId id="399" r:id="rId6"/>
    <p:sldId id="403" r:id="rId7"/>
    <p:sldId id="400" r:id="rId8"/>
    <p:sldId id="401" r:id="rId9"/>
    <p:sldId id="404" r:id="rId10"/>
    <p:sldId id="413" r:id="rId11"/>
    <p:sldId id="414" r:id="rId12"/>
    <p:sldId id="416" r:id="rId13"/>
    <p:sldId id="423" r:id="rId14"/>
    <p:sldId id="424" r:id="rId15"/>
    <p:sldId id="425" r:id="rId16"/>
    <p:sldId id="402" r:id="rId17"/>
    <p:sldId id="419" r:id="rId18"/>
    <p:sldId id="420" r:id="rId19"/>
    <p:sldId id="421" r:id="rId20"/>
    <p:sldId id="427" r:id="rId21"/>
    <p:sldId id="428" r:id="rId22"/>
    <p:sldId id="429" r:id="rId23"/>
    <p:sldId id="430" r:id="rId24"/>
    <p:sldId id="431" r:id="rId25"/>
    <p:sldId id="432" r:id="rId26"/>
    <p:sldId id="433" r:id="rId27"/>
    <p:sldId id="434" r:id="rId28"/>
    <p:sldId id="435" r:id="rId29"/>
    <p:sldId id="436" r:id="rId3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BF3"/>
    <a:srgbClr val="FDFEFC"/>
    <a:srgbClr val="7E92CC"/>
    <a:srgbClr val="CED3D4"/>
    <a:srgbClr val="C13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17" autoAdjust="0"/>
  </p:normalViewPr>
  <p:slideViewPr>
    <p:cSldViewPr>
      <p:cViewPr varScale="1">
        <p:scale>
          <a:sx n="68" d="100"/>
          <a:sy n="68" d="100"/>
        </p:scale>
        <p:origin x="1536" y="4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F2B74335-854E-48BB-99A2-E452DF3AB3CC}" type="slidenum">
              <a:rPr lang="ar-SA"/>
              <a:pPr>
                <a:defRPr/>
              </a:pPr>
              <a:t>‹#›</a:t>
            </a:fld>
            <a:endParaRPr lang="en-US"/>
          </a:p>
        </p:txBody>
      </p:sp>
    </p:spTree>
    <p:extLst>
      <p:ext uri="{BB962C8B-B14F-4D97-AF65-F5344CB8AC3E}">
        <p14:creationId xmlns:p14="http://schemas.microsoft.com/office/powerpoint/2010/main" val="1826545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E6D55A3F-AC3F-4901-AB9A-C8133464DF26}" type="slidenum">
              <a:rPr lang="ar-SA"/>
              <a:pPr>
                <a:defRPr/>
              </a:pPr>
              <a:t>‹#›</a:t>
            </a:fld>
            <a:endParaRPr lang="en-US"/>
          </a:p>
        </p:txBody>
      </p:sp>
    </p:spTree>
    <p:extLst>
      <p:ext uri="{BB962C8B-B14F-4D97-AF65-F5344CB8AC3E}">
        <p14:creationId xmlns:p14="http://schemas.microsoft.com/office/powerpoint/2010/main" val="596176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1F08E8-6F3E-470B-A20F-ED35B9CA503B}" type="slidenum">
              <a:rPr lang="ar-SA"/>
              <a:pPr/>
              <a:t>2</a:t>
            </a:fld>
            <a:endParaRPr lang="en-US">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fld id="{43551491-4E5F-4EDD-A691-14CBFAF16980}" type="datetime1">
              <a:rPr lang="en-US" smtClean="0"/>
              <a:pPr/>
              <a:t>1/24/2026</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fld id="{2C6B1FF6-39B9-40F5-8B67-33C6354A3D4F}" type="slidenum">
              <a:rPr kumimoji="0" lang="en-US" smtClean="0"/>
              <a:pPr/>
              <a:t>‹#›</a:t>
            </a:fld>
            <a:endParaRPr kumimoji="0" lang="en-US" dirty="0">
              <a:solidFill>
                <a:schemeClr val="accent3">
                  <a:shade val="75000"/>
                </a:schemeClr>
              </a:solidFill>
            </a:endParaRP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endParaRPr kumimoji="0"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33148385-920A-4EC8-8A76-8A4F3BE63F5F}"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4CFEF2CE-0DBA-4E2F-8643-28CE30E5681E}" type="slidenum">
              <a:rPr lang="ar-SA" smtClean="0"/>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71CAAF28-400D-4CCF-AB5A-97E0E14F6C79}"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B73F8C9F-FEDD-41CB-BD26-2B05AFD7C324}" type="slidenum">
              <a:rPr lang="ar-SA" smtClean="0"/>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A6E9AE1-044E-4381-86AB-3CE01CA91C07}" type="slidenum">
              <a:rPr lang="ar-SA"/>
              <a:pPr>
                <a:defRPr/>
              </a:pPr>
              <a:t>‹#›</a:t>
            </a:fld>
            <a:endParaRPr lang="en-US"/>
          </a:p>
        </p:txBody>
      </p:sp>
    </p:spTree>
  </p:cSld>
  <p:clrMapOvr>
    <a:masterClrMapping/>
  </p:clrMapOvr>
  <p:transition advClick="0" advTm="6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4048427F-9F05-49F1-B677-F28F38B8AD1E}" type="datetime1">
              <a:rPr lang="en-US" smtClean="0"/>
              <a:pPr>
                <a:defRPr/>
              </a:pPr>
              <a:t>1/24/2026</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7C8E3E73-4799-4F9C-8E70-302AAC0E1144}" type="slidenum">
              <a:rPr lang="ar-SA" smtClean="0"/>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B8BAEBC0-F65C-4138-9192-8BBFC3F9F383}" type="datetime1">
              <a:rPr lang="en-US" smtClean="0"/>
              <a:pPr>
                <a:defRPr/>
              </a:pPr>
              <a:t>1/24/2026</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D6F03CA-DE09-4B09-BD81-590A50C84F72}" type="slidenum">
              <a:rPr lang="ar-SA" smtClean="0"/>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78BA99C5-520E-40FA-9E98-17C3769353A7}" type="datetime1">
              <a:rPr lang="en-US" smtClean="0"/>
              <a:pPr>
                <a:defRPr/>
              </a:pPr>
              <a:t>1/24/2026</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823E196-81A1-43BA-BF34-3A4B32E8B1E0}" type="slidenum">
              <a:rPr lang="ar-SA" smtClean="0"/>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D6165E9B-C964-498C-AEC3-3CF3DEBB9620}" type="datetime1">
              <a:rPr lang="en-US" smtClean="0"/>
              <a:pPr>
                <a:defRPr/>
              </a:pPr>
              <a:t>1/24/2026</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5EA317C-03FF-4E55-B985-85B742C3A1EA}" type="slidenum">
              <a:rPr lang="ar-SA" smtClean="0"/>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5D4184F4-C620-4A78-B606-282452390DE7}" type="datetime1">
              <a:rPr lang="en-US" smtClean="0"/>
              <a:pPr>
                <a:defRPr/>
              </a:pPr>
              <a:t>1/24/2026</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5B77EDE-ECB4-4EA1-8F53-BFAE1CCA33DF}" type="slidenum">
              <a:rPr lang="ar-SA" smtClean="0"/>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6E7A881B-9329-438D-8B54-45B95A4F57CA}" type="datetime1">
              <a:rPr lang="en-US" smtClean="0"/>
              <a:pPr>
                <a:defRPr/>
              </a:pPr>
              <a:t>1/24/2026</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A15B4E47-3091-422A-B085-1F91F2344C01}" type="slidenum">
              <a:rPr lang="ar-SA" smtClean="0"/>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E0421641-77B0-40D5-BC25-78DCF7C9BFC5}" type="datetime1">
              <a:rPr lang="en-US" smtClean="0"/>
              <a:pPr>
                <a:defRPr/>
              </a:pPr>
              <a:t>1/24/2026</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DA34423-76ED-4346-9DE6-4BC8704CD32E}" type="slidenum">
              <a:rPr lang="ar-SA" smtClean="0"/>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FEAC65A8-D9DF-47E8-B260-FD1BDEBFD7D0}" type="datetime1">
              <a:rPr lang="en-US" smtClean="0"/>
              <a:pPr>
                <a:defRPr/>
              </a:pPr>
              <a:t>1/24/2026</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627DF1-E38D-4A60-B474-B0098F692606}" type="slidenum">
              <a:rPr lang="ar-SA" smtClean="0"/>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85000"/>
            <a:lum/>
          </a:blip>
          <a:srcRect/>
          <a:stretch>
            <a:fillRect t="14000"/>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AAE13EE0-476A-4CE4-ABB9-C182D2137BE5}" type="datetime1">
              <a:rPr lang="en-US" smtClean="0"/>
              <a:pPr>
                <a:defRPr/>
              </a:pPr>
              <a:t>1/24/2026</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8D451C8-9850-4A85-BFAE-09AB3B759204}" type="slidenum">
              <a:rPr lang="ar-SA" smtClean="0"/>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5369"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fade thruBlk="1"/>
  </p:transition>
  <p:hf hdr="0" ftr="0" dt="0"/>
  <p:txStyles>
    <p:titleStyle>
      <a:lvl1pPr marL="53975" indent="-53975" algn="r" rtl="1" eaLnBrk="1" fontAlgn="base" hangingPunct="1">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2pPr>
      <a:lvl3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3pPr>
      <a:lvl4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4pPr>
      <a:lvl5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5pPr>
      <a:lvl6pPr marL="5111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6pPr>
      <a:lvl7pPr marL="9683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7pPr>
      <a:lvl8pPr marL="14255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8pPr>
      <a:lvl9pPr marL="18827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9pPr>
      <a:extLst/>
    </p:titleStyle>
    <p:bodyStyle>
      <a:lvl1pPr marL="292100" indent="-292100" algn="r" rtl="1" eaLnBrk="1" fontAlgn="base" hangingPunct="1">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1" fontAlgn="base" hangingPunct="1">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1" fontAlgn="base" hangingPunct="1">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r" rtl="1" eaLnBrk="1" fontAlgn="base" hangingPunct="1">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r" rtl="1" eaLnBrk="1" fontAlgn="base" hangingPunct="1">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5" descr="BESM1"/>
          <p:cNvPicPr>
            <a:picLocks noChangeAspect="1" noChangeArrowheads="1"/>
          </p:cNvPicPr>
          <p:nvPr/>
        </p:nvPicPr>
        <p:blipFill>
          <a:blip r:embed="rId2" cstate="print"/>
          <a:srcRect/>
          <a:stretch>
            <a:fillRect/>
          </a:stretch>
        </p:blipFill>
        <p:spPr bwMode="auto">
          <a:xfrm>
            <a:off x="3689367" y="1785927"/>
            <a:ext cx="4883161" cy="4308486"/>
          </a:xfrm>
          <a:prstGeom prst="rect">
            <a:avLst/>
          </a:prstGeom>
          <a:ln>
            <a:solidFill>
              <a:srgbClr val="7030A0"/>
            </a:solidFill>
            <a:headEnd/>
            <a:tailEnd/>
          </a:ln>
        </p:spPr>
        <p:style>
          <a:lnRef idx="0">
            <a:schemeClr val="accent3"/>
          </a:lnRef>
          <a:fillRef idx="3">
            <a:schemeClr val="accent3"/>
          </a:fillRef>
          <a:effectRef idx="3">
            <a:schemeClr val="accent3"/>
          </a:effectRef>
          <a:fontRef idx="minor">
            <a:schemeClr val="lt1"/>
          </a:fontRef>
        </p:style>
      </p:pic>
      <p:sp>
        <p:nvSpPr>
          <p:cNvPr id="6" name="TextBox 5"/>
          <p:cNvSpPr txBox="1"/>
          <p:nvPr/>
        </p:nvSpPr>
        <p:spPr>
          <a:xfrm>
            <a:off x="285720" y="1955061"/>
            <a:ext cx="307183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rtl="1">
              <a:buFont typeface="Arial" pitchFamily="34" charset="0"/>
              <a:buChar char="•"/>
            </a:pPr>
            <a:r>
              <a:rPr lang="fa-IR" dirty="0">
                <a:solidFill>
                  <a:srgbClr val="002060"/>
                </a:solidFill>
              </a:rPr>
              <a:t> </a:t>
            </a:r>
            <a:r>
              <a:rPr lang="fa-IR" sz="2400" b="1" dirty="0">
                <a:solidFill>
                  <a:srgbClr val="002060"/>
                </a:solidFill>
              </a:rPr>
              <a:t>به نام خداوند جان و خرد کزین برتر اندیشه بر نگذرد</a:t>
            </a:r>
            <a:endParaRPr lang="en-US" b="1" dirty="0">
              <a:solidFill>
                <a:srgbClr val="002060"/>
              </a:solidFill>
            </a:endParaRP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a:t>
            </a:fld>
            <a:endParaRPr lang="en-US" dirty="0"/>
          </a:p>
        </p:txBody>
      </p:sp>
      <p:sp>
        <p:nvSpPr>
          <p:cNvPr id="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646238"/>
            <a:ext cx="7972452" cy="1354134"/>
          </a:xfrm>
        </p:spPr>
        <p:txBody>
          <a:bodyPr/>
          <a:lstStyle/>
          <a:p>
            <a:pPr marL="0" lvl="0" indent="0">
              <a:buNone/>
            </a:pPr>
            <a:r>
              <a:rPr lang="fa-IR" sz="2000" dirty="0"/>
              <a:t>1- متغیر سن را به سمت راست منتقل کنید و در كادر </a:t>
            </a:r>
            <a:r>
              <a:rPr lang="en-US" sz="1600" dirty="0"/>
              <a:t>Name</a:t>
            </a:r>
            <a:r>
              <a:rPr lang="fa-IR" sz="2000" dirty="0"/>
              <a:t>، نام </a:t>
            </a:r>
            <a:r>
              <a:rPr lang="en-US" sz="1600" dirty="0" err="1"/>
              <a:t>RAge</a:t>
            </a:r>
            <a:r>
              <a:rPr lang="fa-IR" sz="1600" dirty="0"/>
              <a:t> </a:t>
            </a:r>
            <a:r>
              <a:rPr lang="fa-IR" sz="2000" dirty="0"/>
              <a:t>را برای متغییر جدیدی که می‌خواهید مقادیر تغییر یافته در آن ثبت شود، تعیین کنید و گزینه </a:t>
            </a:r>
            <a:r>
              <a:rPr lang="en-US" sz="1600" dirty="0"/>
              <a:t>Change </a:t>
            </a:r>
            <a:r>
              <a:rPr lang="fa-IR" sz="1600" dirty="0"/>
              <a:t> </a:t>
            </a:r>
            <a:r>
              <a:rPr lang="fa-IR" sz="2000" dirty="0"/>
              <a:t>را کلیک کنید. </a:t>
            </a:r>
          </a:p>
          <a:p>
            <a:pPr marL="0" lvl="0" indent="0">
              <a:buNone/>
            </a:pPr>
            <a:r>
              <a:rPr lang="fa-IR" sz="2000" dirty="0"/>
              <a:t>2- برای اعمال تغییرات گزینه </a:t>
            </a:r>
            <a:r>
              <a:rPr lang="en-US" sz="1600" dirty="0"/>
              <a:t>Old and New values</a:t>
            </a:r>
            <a:r>
              <a:rPr lang="fa-IR" sz="1600" dirty="0"/>
              <a:t> </a:t>
            </a:r>
            <a:r>
              <a:rPr lang="fa-IR" sz="2000" dirty="0"/>
              <a:t>را انتخاب کنید تا به كادر محاوره ديگري وارد شويد... </a:t>
            </a:r>
            <a:endParaRPr lang="en-US" sz="2000" dirty="0"/>
          </a:p>
          <a:p>
            <a:pPr marL="0" lvl="0" indent="0">
              <a:buNone/>
            </a:pPr>
            <a:endParaRPr lang="en-US" sz="2000" dirty="0"/>
          </a:p>
          <a:p>
            <a:pPr>
              <a:buNone/>
            </a:pPr>
            <a:endParaRPr lang="fa-IR" sz="20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10</a:t>
            </a:fld>
            <a:endParaRPr lang="en-US"/>
          </a:p>
        </p:txBody>
      </p:sp>
      <p:pic>
        <p:nvPicPr>
          <p:cNvPr id="7" name="Picture 6" descr="6.jpg"/>
          <p:cNvPicPr>
            <a:picLocks noChangeAspect="1"/>
          </p:cNvPicPr>
          <p:nvPr/>
        </p:nvPicPr>
        <p:blipFill>
          <a:blip r:embed="rId2" cstate="print"/>
          <a:stretch>
            <a:fillRect/>
          </a:stretch>
        </p:blipFill>
        <p:spPr>
          <a:xfrm>
            <a:off x="1643042" y="2948008"/>
            <a:ext cx="5576621" cy="3338512"/>
          </a:xfrm>
          <a:prstGeom prst="rect">
            <a:avLst/>
          </a:prstGeom>
        </p:spPr>
      </p:pic>
      <p:cxnSp>
        <p:nvCxnSpPr>
          <p:cNvPr id="8" name="Straight Arrow Connector 7"/>
          <p:cNvCxnSpPr/>
          <p:nvPr/>
        </p:nvCxnSpPr>
        <p:spPr>
          <a:xfrm rot="10800000" flipV="1">
            <a:off x="4357686" y="3214686"/>
            <a:ext cx="642942" cy="285752"/>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5000628" y="3214686"/>
            <a:ext cx="1000132" cy="571504"/>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rot="16200000" flipH="1">
            <a:off x="5000628" y="3214686"/>
            <a:ext cx="1143008" cy="1143008"/>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sp>
        <p:nvSpPr>
          <p:cNvPr id="16" name="Curved Down Arrow 15"/>
          <p:cNvSpPr/>
          <p:nvPr/>
        </p:nvSpPr>
        <p:spPr>
          <a:xfrm>
            <a:off x="2500298" y="3143248"/>
            <a:ext cx="1285884" cy="357190"/>
          </a:xfrm>
          <a:prstGeom prst="curvedDownArrow">
            <a:avLst>
              <a:gd name="adj1" fmla="val 10258"/>
              <a:gd name="adj2" fmla="val 47178"/>
              <a:gd name="adj3" fmla="val 57336"/>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fa-IR">
              <a:solidFill>
                <a:schemeClr val="tx1"/>
              </a:solidFill>
            </a:endParaRPr>
          </a:p>
        </p:txBody>
      </p:sp>
      <p:sp>
        <p:nvSpPr>
          <p:cNvPr id="17" name="TextBox 16"/>
          <p:cNvSpPr txBox="1"/>
          <p:nvPr/>
        </p:nvSpPr>
        <p:spPr>
          <a:xfrm>
            <a:off x="4859452" y="2857496"/>
            <a:ext cx="284052" cy="369332"/>
          </a:xfrm>
          <a:prstGeom prst="rect">
            <a:avLst/>
          </a:prstGeom>
          <a:noFill/>
          <a:ln>
            <a:solidFill>
              <a:schemeClr val="tx1"/>
            </a:solidFill>
          </a:ln>
        </p:spPr>
        <p:txBody>
          <a:bodyPr wrap="none" rtlCol="1">
            <a:spAutoFit/>
          </a:bodyPr>
          <a:lstStyle/>
          <a:p>
            <a:r>
              <a:rPr lang="fa-IR" dirty="0">
                <a:cs typeface="+mj-cs"/>
              </a:rPr>
              <a:t>1</a:t>
            </a:r>
          </a:p>
        </p:txBody>
      </p:sp>
      <p:cxnSp>
        <p:nvCxnSpPr>
          <p:cNvPr id="19" name="Straight Arrow Connector 18"/>
          <p:cNvCxnSpPr/>
          <p:nvPr/>
        </p:nvCxnSpPr>
        <p:spPr>
          <a:xfrm rot="10800000">
            <a:off x="5000628" y="5357826"/>
            <a:ext cx="857256" cy="1588"/>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5832235" y="5143512"/>
            <a:ext cx="309701" cy="369332"/>
          </a:xfrm>
          <a:prstGeom prst="rect">
            <a:avLst/>
          </a:prstGeom>
          <a:noFill/>
          <a:ln>
            <a:solidFill>
              <a:schemeClr val="tx1"/>
            </a:solidFill>
          </a:ln>
        </p:spPr>
        <p:txBody>
          <a:bodyPr wrap="none" rtlCol="1">
            <a:spAutoFit/>
          </a:bodyPr>
          <a:lstStyle/>
          <a:p>
            <a:r>
              <a:rPr lang="fa-IR" dirty="0">
                <a:cs typeface="+mj-cs"/>
              </a:rPr>
              <a:t>2</a:t>
            </a:r>
          </a:p>
        </p:txBody>
      </p:sp>
      <p:sp>
        <p:nvSpPr>
          <p:cNvPr id="21"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sp>
        <p:nvSpPr>
          <p:cNvPr id="24"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1711324"/>
          </a:xfrm>
        </p:spPr>
        <p:txBody>
          <a:bodyPr/>
          <a:lstStyle/>
          <a:p>
            <a:pPr marL="0" lvl="0" indent="0">
              <a:buNone/>
            </a:pPr>
            <a:r>
              <a:rPr lang="fa-IR" sz="2000" dirty="0"/>
              <a:t>1- در کادر محاوره باز شده، گزینه </a:t>
            </a:r>
            <a:r>
              <a:rPr lang="en-US" sz="1600" dirty="0"/>
              <a:t>Range </a:t>
            </a:r>
            <a:r>
              <a:rPr lang="fa-IR" sz="1600" dirty="0"/>
              <a:t> </a:t>
            </a:r>
            <a:r>
              <a:rPr lang="fa-IR" sz="2000" dirty="0"/>
              <a:t>را انتخاب کنید و در اين قسمت  اولين فاصله را وارد كنيد.  </a:t>
            </a:r>
            <a:endParaRPr lang="en-US" sz="2000" dirty="0"/>
          </a:p>
          <a:p>
            <a:pPr marL="0" lvl="0" indent="0">
              <a:buNone/>
            </a:pPr>
            <a:r>
              <a:rPr lang="fa-IR" sz="2000" dirty="0"/>
              <a:t>2- با وارد کردن اولین فاصله (يعني 18 تا 30)، در  قسمت </a:t>
            </a:r>
            <a:r>
              <a:rPr lang="en-US" sz="1600" dirty="0"/>
              <a:t>Value</a:t>
            </a:r>
            <a:r>
              <a:rPr lang="fa-IR" sz="1600" dirty="0"/>
              <a:t> </a:t>
            </a:r>
            <a:r>
              <a:rPr lang="fa-IR" sz="2000" dirty="0"/>
              <a:t>نیز مقدار 1 را وارد کنید و دکمه </a:t>
            </a:r>
            <a:r>
              <a:rPr lang="en-US" sz="1600" dirty="0"/>
              <a:t>Add</a:t>
            </a:r>
            <a:r>
              <a:rPr lang="fa-IR" sz="1600" dirty="0"/>
              <a:t> </a:t>
            </a:r>
            <a:r>
              <a:rPr lang="fa-IR" sz="2000" dirty="0"/>
              <a:t>را نیز به عنوان تایید، کلیک نماييد تا تغییرات به کادر </a:t>
            </a:r>
            <a:r>
              <a:rPr lang="en-US" sz="1600" dirty="0"/>
              <a:t>Old</a:t>
            </a:r>
            <a:r>
              <a:rPr lang="en-US" sz="1600" dirty="0">
                <a:sym typeface="Wingdings"/>
              </a:rPr>
              <a:t></a:t>
            </a:r>
            <a:r>
              <a:rPr lang="en-US" sz="1600" dirty="0"/>
              <a:t> New:</a:t>
            </a:r>
            <a:r>
              <a:rPr lang="fa-IR" sz="1600" dirty="0"/>
              <a:t> </a:t>
            </a:r>
            <a:r>
              <a:rPr lang="fa-IR" sz="2000" dirty="0"/>
              <a:t>اضافه شود. </a:t>
            </a:r>
          </a:p>
          <a:p>
            <a:pPr marL="0" lvl="0" indent="0">
              <a:buNone/>
            </a:pPr>
            <a:r>
              <a:rPr lang="fa-IR" sz="2000" dirty="0"/>
              <a:t>برای بقیه فاصله ها  به همین صورت ادامه دهید. </a:t>
            </a:r>
          </a:p>
          <a:p>
            <a:pPr marL="0" lvl="0" indent="0">
              <a:buNone/>
            </a:pPr>
            <a:r>
              <a:rPr lang="fa-IR" sz="2000" dirty="0"/>
              <a:t>3- در پايان كليد </a:t>
            </a:r>
            <a:r>
              <a:rPr lang="en-US" sz="1600" dirty="0"/>
              <a:t>Continue</a:t>
            </a:r>
            <a:r>
              <a:rPr lang="fa-IR" sz="1600" dirty="0"/>
              <a:t> </a:t>
            </a:r>
            <a:r>
              <a:rPr lang="fa-IR" sz="2000" dirty="0"/>
              <a:t>و </a:t>
            </a:r>
            <a:r>
              <a:rPr lang="en-US" sz="1600" dirty="0"/>
              <a:t>Ok</a:t>
            </a:r>
            <a:r>
              <a:rPr lang="fa-IR" sz="1600" dirty="0"/>
              <a:t> </a:t>
            </a:r>
            <a:r>
              <a:rPr lang="fa-IR" sz="2000" dirty="0"/>
              <a:t>را به ترتيب كليك كنيد.</a:t>
            </a:r>
          </a:p>
          <a:p>
            <a:pPr marL="0" lvl="0" indent="0">
              <a:buNone/>
            </a:pPr>
            <a:r>
              <a:rPr lang="fa-IR" sz="2000" dirty="0"/>
              <a:t>4-دقت کنید پس از تعریف این حدود، آنها را در قسمت </a:t>
            </a:r>
            <a:r>
              <a:rPr lang="en-US" sz="2000" dirty="0"/>
              <a:t>value</a:t>
            </a:r>
            <a:r>
              <a:rPr lang="fa-IR" sz="2000" dirty="0"/>
              <a:t> پنجره </a:t>
            </a:r>
            <a:r>
              <a:rPr lang="en-US" sz="2000" dirty="0"/>
              <a:t>variable view</a:t>
            </a:r>
            <a:r>
              <a:rPr lang="fa-IR" sz="2000" dirty="0"/>
              <a:t> نیز وارد کنید تا در خروجی داده شده حدود طبقات مشخص باشند. </a:t>
            </a:r>
            <a:endParaRPr lang="en-US" sz="2000" dirty="0"/>
          </a:p>
          <a:p>
            <a:pPr marL="0" lvl="0" indent="0">
              <a:buNone/>
            </a:pPr>
            <a:endParaRPr lang="fa-IR" sz="2000" dirty="0"/>
          </a:p>
          <a:p>
            <a:endParaRPr lang="fa-IR" sz="20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11</a:t>
            </a:fld>
            <a:endParaRPr lang="en-US"/>
          </a:p>
        </p:txBody>
      </p:sp>
      <p:sp>
        <p:nvSpPr>
          <p:cNvPr id="6"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grpSp>
        <p:nvGrpSpPr>
          <p:cNvPr id="25" name="Group 24"/>
          <p:cNvGrpSpPr/>
          <p:nvPr/>
        </p:nvGrpSpPr>
        <p:grpSpPr>
          <a:xfrm>
            <a:off x="1428728" y="3857628"/>
            <a:ext cx="4786347" cy="2571768"/>
            <a:chOff x="1298676" y="3357562"/>
            <a:chExt cx="5273589" cy="3071834"/>
          </a:xfrm>
        </p:grpSpPr>
        <p:pic>
          <p:nvPicPr>
            <p:cNvPr id="5" name="Picture 4" descr="8.jpg"/>
            <p:cNvPicPr>
              <a:picLocks noChangeAspect="1"/>
            </p:cNvPicPr>
            <p:nvPr/>
          </p:nvPicPr>
          <p:blipFill>
            <a:blip r:embed="rId2" cstate="print"/>
            <a:stretch>
              <a:fillRect/>
            </a:stretch>
          </p:blipFill>
          <p:spPr>
            <a:xfrm>
              <a:off x="1785919" y="3357562"/>
              <a:ext cx="4786346" cy="3071834"/>
            </a:xfrm>
            <a:prstGeom prst="rect">
              <a:avLst/>
            </a:prstGeom>
          </p:spPr>
        </p:pic>
        <p:cxnSp>
          <p:nvCxnSpPr>
            <p:cNvPr id="8" name="Straight Arrow Connector 7"/>
            <p:cNvCxnSpPr/>
            <p:nvPr/>
          </p:nvCxnSpPr>
          <p:spPr>
            <a:xfrm>
              <a:off x="1571604" y="4357694"/>
              <a:ext cx="428628" cy="214314"/>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rot="5400000">
              <a:off x="2536017" y="4036223"/>
              <a:ext cx="857256" cy="500066"/>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rot="5400000">
              <a:off x="2500298" y="4286256"/>
              <a:ext cx="1143008" cy="285752"/>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3214678" y="3857628"/>
              <a:ext cx="785818" cy="71438"/>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rot="16200000" flipH="1">
              <a:off x="3214678" y="3857628"/>
              <a:ext cx="785818" cy="785818"/>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a:off x="3214678" y="3857628"/>
              <a:ext cx="1285884" cy="642942"/>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a:off x="2714612" y="6215082"/>
              <a:ext cx="500066" cy="1588"/>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1298676" y="4185943"/>
              <a:ext cx="271228" cy="338554"/>
            </a:xfrm>
            <a:prstGeom prst="rect">
              <a:avLst/>
            </a:prstGeom>
            <a:noFill/>
            <a:ln>
              <a:solidFill>
                <a:schemeClr val="tx1"/>
              </a:solidFill>
            </a:ln>
          </p:spPr>
          <p:txBody>
            <a:bodyPr wrap="none" rtlCol="1">
              <a:spAutoFit/>
            </a:bodyPr>
            <a:lstStyle/>
            <a:p>
              <a:r>
                <a:rPr lang="fa-IR" sz="1600" dirty="0">
                  <a:cs typeface="+mj-cs"/>
                </a:rPr>
                <a:t>1</a:t>
              </a:r>
            </a:p>
          </p:txBody>
        </p:sp>
      </p:grpSp>
      <p:grpSp>
        <p:nvGrpSpPr>
          <p:cNvPr id="29" name="Group 28"/>
          <p:cNvGrpSpPr/>
          <p:nvPr/>
        </p:nvGrpSpPr>
        <p:grpSpPr>
          <a:xfrm>
            <a:off x="6643702" y="4024298"/>
            <a:ext cx="2143140" cy="2071702"/>
            <a:chOff x="6643702" y="3643314"/>
            <a:chExt cx="2143140" cy="2071702"/>
          </a:xfrm>
        </p:grpSpPr>
        <p:sp>
          <p:nvSpPr>
            <p:cNvPr id="28" name="Rounded Rectangle 27"/>
            <p:cNvSpPr/>
            <p:nvPr/>
          </p:nvSpPr>
          <p:spPr>
            <a:xfrm>
              <a:off x="6643702" y="3643314"/>
              <a:ext cx="2143140"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6" name="TextBox 25"/>
            <p:cNvSpPr txBox="1"/>
            <p:nvPr/>
          </p:nvSpPr>
          <p:spPr>
            <a:xfrm>
              <a:off x="6858016" y="3786190"/>
              <a:ext cx="1762604" cy="1815882"/>
            </a:xfrm>
            <a:prstGeom prst="rect">
              <a:avLst/>
            </a:prstGeom>
            <a:noFill/>
          </p:spPr>
          <p:txBody>
            <a:bodyPr wrap="square" rtlCol="1">
              <a:spAutoFit/>
            </a:bodyPr>
            <a:lstStyle/>
            <a:p>
              <a:pPr algn="just" rtl="1"/>
              <a:r>
                <a:rPr lang="en-US" sz="1400" dirty="0">
                  <a:latin typeface="+mn-lt"/>
                  <a:cs typeface="+mn-cs"/>
                </a:rPr>
                <a:t> </a:t>
              </a:r>
              <a:r>
                <a:rPr lang="fa-IR" sz="1400" dirty="0">
                  <a:latin typeface="+mn-lt"/>
                  <a:cs typeface="+mn-cs"/>
                </a:rPr>
                <a:t>به شکل مقابل توجه کنید، فاصله آخرين طبقه (92–80) وارد شده و مقدار 7 براي اين فاصله در نظر گرفته شده است، فقط كافي است كليد </a:t>
              </a:r>
              <a:r>
                <a:rPr lang="en-US" sz="1100" dirty="0">
                  <a:latin typeface="+mn-lt"/>
                  <a:cs typeface="+mn-cs"/>
                </a:rPr>
                <a:t>Add</a:t>
              </a:r>
              <a:r>
                <a:rPr lang="fa-IR" sz="1100" dirty="0">
                  <a:latin typeface="+mn-lt"/>
                  <a:cs typeface="+mn-cs"/>
                </a:rPr>
                <a:t> </a:t>
              </a:r>
              <a:r>
                <a:rPr lang="fa-IR" sz="1400" dirty="0">
                  <a:latin typeface="+mn-lt"/>
                  <a:cs typeface="+mn-cs"/>
                </a:rPr>
                <a:t>فشار داده شود تا طبقه  هفتم به فهرست تغييرات اضافه شود.</a:t>
              </a:r>
            </a:p>
          </p:txBody>
        </p:sp>
      </p:grpSp>
      <p:sp>
        <p:nvSpPr>
          <p:cNvPr id="30" name="TextBox 29"/>
          <p:cNvSpPr txBox="1"/>
          <p:nvPr/>
        </p:nvSpPr>
        <p:spPr>
          <a:xfrm>
            <a:off x="2631953" y="3571876"/>
            <a:ext cx="295274" cy="338554"/>
          </a:xfrm>
          <a:prstGeom prst="rect">
            <a:avLst/>
          </a:prstGeom>
          <a:noFill/>
          <a:ln>
            <a:solidFill>
              <a:schemeClr val="tx1"/>
            </a:solidFill>
          </a:ln>
        </p:spPr>
        <p:txBody>
          <a:bodyPr wrap="none" rtlCol="1">
            <a:spAutoFit/>
          </a:bodyPr>
          <a:lstStyle/>
          <a:p>
            <a:r>
              <a:rPr lang="fa-IR" sz="1600" dirty="0">
                <a:cs typeface="+mj-cs"/>
              </a:rPr>
              <a:t>2</a:t>
            </a:r>
          </a:p>
        </p:txBody>
      </p:sp>
      <p:sp>
        <p:nvSpPr>
          <p:cNvPr id="31" name="TextBox 30"/>
          <p:cNvSpPr txBox="1"/>
          <p:nvPr/>
        </p:nvSpPr>
        <p:spPr>
          <a:xfrm>
            <a:off x="2036404" y="6019404"/>
            <a:ext cx="319318" cy="338554"/>
          </a:xfrm>
          <a:prstGeom prst="rect">
            <a:avLst/>
          </a:prstGeom>
          <a:noFill/>
          <a:ln>
            <a:solidFill>
              <a:schemeClr val="tx1"/>
            </a:solidFill>
          </a:ln>
        </p:spPr>
        <p:txBody>
          <a:bodyPr wrap="none" rtlCol="1">
            <a:spAutoFit/>
          </a:bodyPr>
          <a:lstStyle/>
          <a:p>
            <a:r>
              <a:rPr lang="fa-IR" sz="1600" dirty="0">
                <a:cs typeface="+mj-cs"/>
              </a:rPr>
              <a:t>3</a:t>
            </a:r>
          </a:p>
        </p:txBody>
      </p:sp>
      <p:sp>
        <p:nvSpPr>
          <p:cNvPr id="33"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314867"/>
            <a:ext cx="7829576" cy="500066"/>
          </a:xfrm>
        </p:spPr>
        <p:txBody>
          <a:bodyPr/>
          <a:lstStyle/>
          <a:p>
            <a:pPr marL="0" indent="0">
              <a:buNone/>
            </a:pPr>
            <a:r>
              <a:rPr lang="fa-IR" sz="2000" dirty="0"/>
              <a:t>اگر از روند </a:t>
            </a:r>
            <a:r>
              <a:rPr lang="en-US" sz="1600" dirty="0"/>
              <a:t>Frequencies</a:t>
            </a:r>
            <a:r>
              <a:rPr lang="fa-IR" sz="2000" dirty="0"/>
              <a:t> براي اين متغير جدول توزيع فراواني به دست آوريد، به صورت زير است. </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12</a:t>
            </a:fld>
            <a:endParaRPr lang="en-US"/>
          </a:p>
        </p:txBody>
      </p:sp>
      <p:sp>
        <p:nvSpPr>
          <p:cNvPr id="5" name="TextBox 4"/>
          <p:cNvSpPr txBox="1"/>
          <p:nvPr/>
        </p:nvSpPr>
        <p:spPr>
          <a:xfrm>
            <a:off x="1029683" y="1714488"/>
            <a:ext cx="682846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rtl="1"/>
            <a:r>
              <a:rPr lang="fa-IR" sz="2000" dirty="0">
                <a:latin typeface="+mn-lt"/>
                <a:cs typeface="+mn-cs"/>
              </a:rPr>
              <a:t>نتيجه اين تغييرات اضافه شدن متغيري به نام </a:t>
            </a:r>
            <a:r>
              <a:rPr lang="en-US" sz="2000" dirty="0" err="1">
                <a:latin typeface="+mn-lt"/>
                <a:cs typeface="+mn-cs"/>
              </a:rPr>
              <a:t>RAge</a:t>
            </a:r>
            <a:r>
              <a:rPr lang="fa-IR" sz="2000" dirty="0">
                <a:latin typeface="+mn-lt"/>
                <a:cs typeface="+mn-cs"/>
              </a:rPr>
              <a:t> به انتهاي فهرست متغيرها است.</a:t>
            </a:r>
          </a:p>
        </p:txBody>
      </p:sp>
      <p:graphicFrame>
        <p:nvGraphicFramePr>
          <p:cNvPr id="9" name="Table 8"/>
          <p:cNvGraphicFramePr>
            <a:graphicFrameLocks noGrp="1"/>
          </p:cNvGraphicFramePr>
          <p:nvPr/>
        </p:nvGraphicFramePr>
        <p:xfrm>
          <a:off x="785787" y="3166384"/>
          <a:ext cx="7358112" cy="3120136"/>
        </p:xfrm>
        <a:graphic>
          <a:graphicData uri="http://schemas.openxmlformats.org/drawingml/2006/table">
            <a:tbl>
              <a:tblPr>
                <a:tableStyleId>{16D9F66E-5EB9-4882-86FB-DCBF35E3C3E4}</a:tableStyleId>
              </a:tblPr>
              <a:tblGrid>
                <a:gridCol w="793899">
                  <a:extLst>
                    <a:ext uri="{9D8B030D-6E8A-4147-A177-3AD203B41FA5}">
                      <a16:colId xmlns:a16="http://schemas.microsoft.com/office/drawing/2014/main" val="20000"/>
                    </a:ext>
                  </a:extLst>
                </a:gridCol>
                <a:gridCol w="976975">
                  <a:extLst>
                    <a:ext uri="{9D8B030D-6E8A-4147-A177-3AD203B41FA5}">
                      <a16:colId xmlns:a16="http://schemas.microsoft.com/office/drawing/2014/main" val="20001"/>
                    </a:ext>
                  </a:extLst>
                </a:gridCol>
                <a:gridCol w="976975">
                  <a:extLst>
                    <a:ext uri="{9D8B030D-6E8A-4147-A177-3AD203B41FA5}">
                      <a16:colId xmlns:a16="http://schemas.microsoft.com/office/drawing/2014/main" val="20002"/>
                    </a:ext>
                  </a:extLst>
                </a:gridCol>
                <a:gridCol w="976975">
                  <a:extLst>
                    <a:ext uri="{9D8B030D-6E8A-4147-A177-3AD203B41FA5}">
                      <a16:colId xmlns:a16="http://schemas.microsoft.com/office/drawing/2014/main" val="20003"/>
                    </a:ext>
                  </a:extLst>
                </a:gridCol>
                <a:gridCol w="1169462">
                  <a:extLst>
                    <a:ext uri="{9D8B030D-6E8A-4147-A177-3AD203B41FA5}">
                      <a16:colId xmlns:a16="http://schemas.microsoft.com/office/drawing/2014/main" val="20004"/>
                    </a:ext>
                  </a:extLst>
                </a:gridCol>
                <a:gridCol w="1231913">
                  <a:extLst>
                    <a:ext uri="{9D8B030D-6E8A-4147-A177-3AD203B41FA5}">
                      <a16:colId xmlns:a16="http://schemas.microsoft.com/office/drawing/2014/main" val="20005"/>
                    </a:ext>
                  </a:extLst>
                </a:gridCol>
                <a:gridCol w="1231913">
                  <a:extLst>
                    <a:ext uri="{9D8B030D-6E8A-4147-A177-3AD203B41FA5}">
                      <a16:colId xmlns:a16="http://schemas.microsoft.com/office/drawing/2014/main" val="20006"/>
                    </a:ext>
                  </a:extLst>
                </a:gridCol>
              </a:tblGrid>
              <a:tr h="0">
                <a:tc gridSpan="7">
                  <a:txBody>
                    <a:bodyPr/>
                    <a:lstStyle/>
                    <a:p>
                      <a:pPr algn="ctr">
                        <a:lnSpc>
                          <a:spcPts val="1600"/>
                        </a:lnSpc>
                        <a:spcAft>
                          <a:spcPts val="0"/>
                        </a:spcAft>
                      </a:pPr>
                      <a:r>
                        <a:rPr lang="en-US" sz="900" dirty="0"/>
                        <a:t>Rage</a:t>
                      </a:r>
                      <a:r>
                        <a:rPr lang="fa-IR" sz="900" dirty="0"/>
                        <a:t>    جدول توزيع فراواني براي متغير دسته بندي شده سن در فايل داده هاي 1991</a:t>
                      </a:r>
                      <a:endParaRPr lang="en-US" sz="700" dirty="0">
                        <a:solidFill>
                          <a:srgbClr val="000000"/>
                        </a:solidFill>
                        <a:latin typeface="Courier New"/>
                        <a:ea typeface="Times New Roman"/>
                      </a:endParaRPr>
                    </a:p>
                  </a:txBody>
                  <a:tcPr marL="19050" marR="19050" marT="19050" marB="1905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0">
                <a:tc>
                  <a:txBody>
                    <a:bodyPr/>
                    <a:lstStyle/>
                    <a:p>
                      <a:pPr algn="ctr">
                        <a:lnSpc>
                          <a:spcPct val="115000"/>
                        </a:lnSpc>
                        <a:spcAft>
                          <a:spcPts val="0"/>
                        </a:spcAft>
                      </a:pPr>
                      <a:endParaRPr lang="en-US" sz="1200">
                        <a:solidFill>
                          <a:srgbClr val="000000"/>
                        </a:solidFill>
                        <a:latin typeface="Times New Roman"/>
                        <a:ea typeface="Times New Roman"/>
                      </a:endParaRPr>
                    </a:p>
                  </a:txBody>
                  <a:tcPr marL="19050" marR="19050" marT="19050" marB="19050"/>
                </a:tc>
                <a:tc>
                  <a:txBody>
                    <a:bodyPr/>
                    <a:lstStyle/>
                    <a:p>
                      <a:pPr algn="ctr">
                        <a:lnSpc>
                          <a:spcPct val="115000"/>
                        </a:lnSpc>
                        <a:spcAft>
                          <a:spcPts val="0"/>
                        </a:spcAft>
                      </a:pPr>
                      <a:r>
                        <a:rPr lang="fa-IR" sz="1200" dirty="0">
                          <a:solidFill>
                            <a:srgbClr val="000000"/>
                          </a:solidFill>
                          <a:latin typeface="Times New Roman"/>
                          <a:ea typeface="Times New Roman"/>
                        </a:rPr>
                        <a:t>شماره طبقه </a:t>
                      </a:r>
                      <a:endParaRPr lang="en-US" sz="1200" dirty="0">
                        <a:solidFill>
                          <a:srgbClr val="000000"/>
                        </a:solidFill>
                        <a:latin typeface="Times New Roman"/>
                        <a:ea typeface="Times New Roman"/>
                      </a:endParaRPr>
                    </a:p>
                  </a:txBody>
                  <a:tcPr marL="19050" marR="19050" marT="19050" marB="19050"/>
                </a:tc>
                <a:tc>
                  <a:txBody>
                    <a:bodyPr/>
                    <a:lstStyle/>
                    <a:p>
                      <a:pPr algn="ctr">
                        <a:lnSpc>
                          <a:spcPct val="115000"/>
                        </a:lnSpc>
                        <a:spcAft>
                          <a:spcPts val="0"/>
                        </a:spcAft>
                      </a:pPr>
                      <a:r>
                        <a:rPr lang="fa-IR" sz="1200" dirty="0">
                          <a:solidFill>
                            <a:srgbClr val="000000"/>
                          </a:solidFill>
                          <a:latin typeface="Times New Roman"/>
                          <a:ea typeface="Times New Roman"/>
                        </a:rPr>
                        <a:t>حدود طبقات</a:t>
                      </a:r>
                      <a:endParaRPr lang="en-US" sz="1200" dirty="0">
                        <a:solidFill>
                          <a:srgbClr val="000000"/>
                        </a:solidFill>
                        <a:latin typeface="Times New Roman"/>
                        <a:ea typeface="Times New Roman"/>
                      </a:endParaRPr>
                    </a:p>
                  </a:txBody>
                  <a:tcPr marL="19050" marR="19050" marT="19050" marB="19050"/>
                </a:tc>
                <a:tc>
                  <a:txBody>
                    <a:bodyPr/>
                    <a:lstStyle/>
                    <a:p>
                      <a:pPr algn="ctr">
                        <a:lnSpc>
                          <a:spcPts val="1600"/>
                        </a:lnSpc>
                        <a:spcAft>
                          <a:spcPts val="0"/>
                        </a:spcAft>
                      </a:pPr>
                      <a:r>
                        <a:rPr lang="en-US" sz="900" dirty="0"/>
                        <a:t>Frequency</a:t>
                      </a:r>
                      <a:endParaRPr lang="fa-IR" sz="900" dirty="0"/>
                    </a:p>
                    <a:p>
                      <a:pPr algn="ctr">
                        <a:lnSpc>
                          <a:spcPts val="1600"/>
                        </a:lnSpc>
                        <a:spcAft>
                          <a:spcPts val="0"/>
                        </a:spcAft>
                      </a:pPr>
                      <a:r>
                        <a:rPr lang="fa-IR" sz="1000" dirty="0"/>
                        <a:t>فراواني مطلق</a:t>
                      </a:r>
                      <a:endParaRPr lang="en-US" sz="800" b="1" dirty="0">
                        <a:solidFill>
                          <a:srgbClr val="000000"/>
                        </a:solidFill>
                        <a:latin typeface="Courier New"/>
                        <a:ea typeface="Times New Roman"/>
                      </a:endParaRPr>
                    </a:p>
                  </a:txBody>
                  <a:tcPr marL="19050" marR="19050" marT="19050" marB="19050" anchor="b"/>
                </a:tc>
                <a:tc>
                  <a:txBody>
                    <a:bodyPr/>
                    <a:lstStyle/>
                    <a:p>
                      <a:pPr algn="ctr">
                        <a:lnSpc>
                          <a:spcPts val="1600"/>
                        </a:lnSpc>
                        <a:spcAft>
                          <a:spcPts val="0"/>
                        </a:spcAft>
                      </a:pPr>
                      <a:r>
                        <a:rPr lang="en-US" sz="900" dirty="0"/>
                        <a:t>Percent</a:t>
                      </a:r>
                      <a:endParaRPr lang="fa-IR" sz="900" dirty="0"/>
                    </a:p>
                    <a:p>
                      <a:pPr algn="ctr">
                        <a:lnSpc>
                          <a:spcPts val="1600"/>
                        </a:lnSpc>
                        <a:spcAft>
                          <a:spcPts val="0"/>
                        </a:spcAft>
                      </a:pPr>
                      <a:r>
                        <a:rPr lang="fa-IR" sz="1000" dirty="0"/>
                        <a:t>فراواني درصدي</a:t>
                      </a:r>
                      <a:endParaRPr lang="en-US" sz="800" b="1" dirty="0">
                        <a:solidFill>
                          <a:srgbClr val="000000"/>
                        </a:solidFill>
                        <a:latin typeface="Courier New"/>
                        <a:ea typeface="Times New Roman"/>
                      </a:endParaRPr>
                    </a:p>
                  </a:txBody>
                  <a:tcPr marL="19050" marR="19050" marT="19050" marB="19050" anchor="b"/>
                </a:tc>
                <a:tc>
                  <a:txBody>
                    <a:bodyPr/>
                    <a:lstStyle/>
                    <a:p>
                      <a:pPr algn="ctr">
                        <a:lnSpc>
                          <a:spcPts val="1600"/>
                        </a:lnSpc>
                        <a:spcAft>
                          <a:spcPts val="0"/>
                        </a:spcAft>
                      </a:pPr>
                      <a:r>
                        <a:rPr lang="en-US" sz="900" dirty="0"/>
                        <a:t>Valid Percent</a:t>
                      </a:r>
                      <a:endParaRPr lang="fa-IR" sz="900" dirty="0"/>
                    </a:p>
                    <a:p>
                      <a:pPr algn="ctr">
                        <a:lnSpc>
                          <a:spcPts val="1600"/>
                        </a:lnSpc>
                        <a:spcAft>
                          <a:spcPts val="0"/>
                        </a:spcAft>
                      </a:pPr>
                      <a:r>
                        <a:rPr lang="fa-IR" sz="1000" dirty="0"/>
                        <a:t>فراواني درصدي معتبر</a:t>
                      </a:r>
                      <a:endParaRPr lang="en-US" sz="800" b="1" dirty="0">
                        <a:solidFill>
                          <a:srgbClr val="000000"/>
                        </a:solidFill>
                        <a:latin typeface="Courier New"/>
                        <a:ea typeface="Times New Roman"/>
                      </a:endParaRPr>
                    </a:p>
                  </a:txBody>
                  <a:tcPr marL="19050" marR="19050" marT="19050" marB="19050" anchor="b"/>
                </a:tc>
                <a:tc>
                  <a:txBody>
                    <a:bodyPr/>
                    <a:lstStyle/>
                    <a:p>
                      <a:pPr algn="ctr">
                        <a:lnSpc>
                          <a:spcPts val="1600"/>
                        </a:lnSpc>
                        <a:spcAft>
                          <a:spcPts val="0"/>
                        </a:spcAft>
                      </a:pPr>
                      <a:r>
                        <a:rPr lang="en-US" sz="900" dirty="0"/>
                        <a:t>Cumulative Percent</a:t>
                      </a:r>
                      <a:r>
                        <a:rPr lang="fa-IR" sz="900" dirty="0"/>
                        <a:t> </a:t>
                      </a:r>
                    </a:p>
                    <a:p>
                      <a:pPr algn="ctr">
                        <a:lnSpc>
                          <a:spcPts val="1600"/>
                        </a:lnSpc>
                        <a:spcAft>
                          <a:spcPts val="0"/>
                        </a:spcAft>
                      </a:pPr>
                      <a:r>
                        <a:rPr lang="fa-IR" sz="1000" dirty="0"/>
                        <a:t>فراواني</a:t>
                      </a:r>
                      <a:r>
                        <a:rPr lang="fa-IR" sz="1000" baseline="0" dirty="0"/>
                        <a:t> تجمعي درصدي</a:t>
                      </a:r>
                      <a:endParaRPr lang="en-US" sz="800" b="1" dirty="0">
                        <a:solidFill>
                          <a:srgbClr val="000000"/>
                        </a:solidFill>
                        <a:latin typeface="Courier New"/>
                        <a:ea typeface="Times New Roman"/>
                      </a:endParaRPr>
                    </a:p>
                  </a:txBody>
                  <a:tcPr marL="19050" marR="19050" marT="19050" marB="19050" anchor="b"/>
                </a:tc>
                <a:extLst>
                  <a:ext uri="{0D108BD9-81ED-4DB2-BD59-A6C34878D82A}">
                    <a16:rowId xmlns:a16="http://schemas.microsoft.com/office/drawing/2014/main" val="10001"/>
                  </a:ext>
                </a:extLst>
              </a:tr>
              <a:tr h="0">
                <a:tc rowSpan="8">
                  <a:txBody>
                    <a:bodyPr/>
                    <a:lstStyle/>
                    <a:p>
                      <a:pPr algn="ctr">
                        <a:lnSpc>
                          <a:spcPts val="1600"/>
                        </a:lnSpc>
                        <a:spcAft>
                          <a:spcPts val="0"/>
                        </a:spcAft>
                      </a:pPr>
                      <a:r>
                        <a:rPr lang="en-US" sz="900"/>
                        <a:t>Valid</a:t>
                      </a:r>
                      <a:endParaRPr lang="en-US" sz="70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dirty="0"/>
                        <a:t>1</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30</a:t>
                      </a:r>
                      <a:r>
                        <a:rPr lang="fa-IR" sz="1100" baseline="0" dirty="0">
                          <a:solidFill>
                            <a:srgbClr val="000000"/>
                          </a:solidFill>
                          <a:latin typeface="Courier New"/>
                          <a:ea typeface="Times New Roman"/>
                        </a:rPr>
                        <a:t> - 18</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340</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22.4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22.5</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22.5</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2"/>
                  </a:ext>
                </a:extLst>
              </a:tr>
              <a:tr h="0">
                <a:tc vMerge="1">
                  <a:txBody>
                    <a:bodyPr/>
                    <a:lstStyle/>
                    <a:p>
                      <a:pPr rtl="1"/>
                      <a:endParaRPr lang="fa-IR"/>
                    </a:p>
                  </a:txBody>
                  <a:tcPr/>
                </a:tc>
                <a:tc>
                  <a:txBody>
                    <a:bodyPr/>
                    <a:lstStyle/>
                    <a:p>
                      <a:pPr algn="ctr">
                        <a:lnSpc>
                          <a:spcPts val="1600"/>
                        </a:lnSpc>
                        <a:spcAft>
                          <a:spcPts val="0"/>
                        </a:spcAft>
                      </a:pPr>
                      <a:r>
                        <a:rPr lang="en-US" sz="900" dirty="0"/>
                        <a:t>2</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42 - 30</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451</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29.7</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29.8</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52.2</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3"/>
                  </a:ext>
                </a:extLst>
              </a:tr>
              <a:tr h="0">
                <a:tc vMerge="1">
                  <a:txBody>
                    <a:bodyPr/>
                    <a:lstStyle/>
                    <a:p>
                      <a:pPr rtl="1"/>
                      <a:endParaRPr lang="fa-IR"/>
                    </a:p>
                  </a:txBody>
                  <a:tcPr/>
                </a:tc>
                <a:tc>
                  <a:txBody>
                    <a:bodyPr/>
                    <a:lstStyle/>
                    <a:p>
                      <a:pPr algn="ctr">
                        <a:lnSpc>
                          <a:spcPts val="1600"/>
                        </a:lnSpc>
                        <a:spcAft>
                          <a:spcPts val="0"/>
                        </a:spcAft>
                      </a:pPr>
                      <a:r>
                        <a:rPr lang="en-US" sz="900" dirty="0"/>
                        <a:t>3</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54 - 42</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263</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17.3</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17.4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69.6</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4"/>
                  </a:ext>
                </a:extLst>
              </a:tr>
              <a:tr h="0">
                <a:tc vMerge="1">
                  <a:txBody>
                    <a:bodyPr/>
                    <a:lstStyle/>
                    <a:p>
                      <a:pPr rtl="1"/>
                      <a:endParaRPr lang="fa-IR"/>
                    </a:p>
                  </a:txBody>
                  <a:tcPr/>
                </a:tc>
                <a:tc>
                  <a:txBody>
                    <a:bodyPr/>
                    <a:lstStyle/>
                    <a:p>
                      <a:pPr algn="ctr">
                        <a:lnSpc>
                          <a:spcPts val="1600"/>
                        </a:lnSpc>
                        <a:spcAft>
                          <a:spcPts val="0"/>
                        </a:spcAft>
                      </a:pPr>
                      <a:r>
                        <a:rPr lang="en-US" sz="900" dirty="0"/>
                        <a:t>4</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66 - 54</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196</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12.9</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12.9</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82.6</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5"/>
                  </a:ext>
                </a:extLst>
              </a:tr>
              <a:tr h="0">
                <a:tc vMerge="1">
                  <a:txBody>
                    <a:bodyPr/>
                    <a:lstStyle/>
                    <a:p>
                      <a:pPr rtl="1"/>
                      <a:endParaRPr lang="fa-IR"/>
                    </a:p>
                  </a:txBody>
                  <a:tcPr/>
                </a:tc>
                <a:tc>
                  <a:txBody>
                    <a:bodyPr/>
                    <a:lstStyle/>
                    <a:p>
                      <a:pPr algn="ctr">
                        <a:lnSpc>
                          <a:spcPts val="1600"/>
                        </a:lnSpc>
                        <a:spcAft>
                          <a:spcPts val="0"/>
                        </a:spcAft>
                      </a:pPr>
                      <a:r>
                        <a:rPr lang="en-US" sz="900" dirty="0"/>
                        <a:t>5</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78 - 66</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194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12.8</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12.8</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95.4</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6"/>
                  </a:ext>
                </a:extLst>
              </a:tr>
              <a:tr h="0">
                <a:tc vMerge="1">
                  <a:txBody>
                    <a:bodyPr/>
                    <a:lstStyle/>
                    <a:p>
                      <a:pPr rtl="1"/>
                      <a:endParaRPr lang="fa-IR"/>
                    </a:p>
                  </a:txBody>
                  <a:tcPr/>
                </a:tc>
                <a:tc>
                  <a:txBody>
                    <a:bodyPr/>
                    <a:lstStyle/>
                    <a:p>
                      <a:pPr algn="ctr">
                        <a:lnSpc>
                          <a:spcPts val="1600"/>
                        </a:lnSpc>
                        <a:spcAft>
                          <a:spcPts val="0"/>
                        </a:spcAft>
                      </a:pPr>
                      <a:r>
                        <a:rPr lang="en-US" sz="900" dirty="0"/>
                        <a:t>6</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80 - 78</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18</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1.2</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96.6</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7"/>
                  </a:ext>
                </a:extLst>
              </a:tr>
              <a:tr h="0">
                <a:tc vMerge="1">
                  <a:txBody>
                    <a:bodyPr/>
                    <a:lstStyle/>
                    <a:p>
                      <a:pPr rtl="1"/>
                      <a:endParaRPr lang="fa-IR"/>
                    </a:p>
                  </a:txBody>
                  <a:tcPr/>
                </a:tc>
                <a:tc>
                  <a:txBody>
                    <a:bodyPr/>
                    <a:lstStyle/>
                    <a:p>
                      <a:pPr algn="ctr">
                        <a:lnSpc>
                          <a:spcPts val="1600"/>
                        </a:lnSpc>
                        <a:spcAft>
                          <a:spcPts val="0"/>
                        </a:spcAft>
                      </a:pPr>
                      <a:r>
                        <a:rPr lang="en-US" sz="900" dirty="0"/>
                        <a:t>7</a:t>
                      </a: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fa-IR" sz="1100" dirty="0">
                          <a:solidFill>
                            <a:srgbClr val="000000"/>
                          </a:solidFill>
                          <a:latin typeface="Courier New"/>
                          <a:ea typeface="Times New Roman"/>
                        </a:rPr>
                        <a:t>92 - 80</a:t>
                      </a:r>
                      <a:endParaRPr lang="en-US" sz="11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52</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3.4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3.4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100.0</a:t>
                      </a:r>
                      <a:endParaRPr lang="en-US" sz="700" dirty="0">
                        <a:solidFill>
                          <a:srgbClr val="000000"/>
                        </a:solidFill>
                        <a:latin typeface="Courier New"/>
                        <a:ea typeface="Times New Roman"/>
                      </a:endParaRPr>
                    </a:p>
                  </a:txBody>
                  <a:tcPr marL="19050" marR="19050" marT="19050" marB="19050" anchor="ctr"/>
                </a:tc>
                <a:extLst>
                  <a:ext uri="{0D108BD9-81ED-4DB2-BD59-A6C34878D82A}">
                    <a16:rowId xmlns:a16="http://schemas.microsoft.com/office/drawing/2014/main" val="10008"/>
                  </a:ext>
                </a:extLst>
              </a:tr>
              <a:tr h="0">
                <a:tc vMerge="1">
                  <a:txBody>
                    <a:bodyPr/>
                    <a:lstStyle/>
                    <a:p>
                      <a:pPr rtl="1"/>
                      <a:endParaRPr lang="fa-IR"/>
                    </a:p>
                  </a:txBody>
                  <a:tcPr/>
                </a:tc>
                <a:tc gridSpan="2">
                  <a:txBody>
                    <a:bodyPr/>
                    <a:lstStyle/>
                    <a:p>
                      <a:pPr algn="ctr">
                        <a:lnSpc>
                          <a:spcPts val="1600"/>
                        </a:lnSpc>
                        <a:spcAft>
                          <a:spcPts val="0"/>
                        </a:spcAft>
                      </a:pPr>
                      <a:r>
                        <a:rPr lang="en-US" sz="900" dirty="0"/>
                        <a:t>Total</a:t>
                      </a:r>
                      <a:endParaRPr lang="en-US" sz="700" dirty="0">
                        <a:solidFill>
                          <a:srgbClr val="000000"/>
                        </a:solidFill>
                        <a:latin typeface="Courier New"/>
                        <a:ea typeface="Times New Roman"/>
                      </a:endParaRPr>
                    </a:p>
                  </a:txBody>
                  <a:tcPr marL="19050" marR="19050" marT="19050" marB="19050"/>
                </a:tc>
                <a:tc hMerge="1">
                  <a:txBody>
                    <a:bodyPr/>
                    <a:lstStyle/>
                    <a:p>
                      <a:pPr algn="ctr">
                        <a:lnSpc>
                          <a:spcPts val="1600"/>
                        </a:lnSpc>
                        <a:spcAft>
                          <a:spcPts val="0"/>
                        </a:spcAft>
                      </a:pP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1514</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99.8</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100.0</a:t>
                      </a:r>
                      <a:endParaRPr lang="en-US" sz="700">
                        <a:solidFill>
                          <a:srgbClr val="000000"/>
                        </a:solidFill>
                        <a:latin typeface="Courier New"/>
                        <a:ea typeface="Times New Roman"/>
                      </a:endParaRPr>
                    </a:p>
                  </a:txBody>
                  <a:tcPr marL="19050" marR="19050" marT="19050" marB="19050" anchor="ctr"/>
                </a:tc>
                <a:tc>
                  <a:txBody>
                    <a:bodyPr/>
                    <a:lstStyle/>
                    <a:p>
                      <a:pPr algn="ctr">
                        <a:lnSpc>
                          <a:spcPct val="115000"/>
                        </a:lnSpc>
                        <a:spcAft>
                          <a:spcPts val="0"/>
                        </a:spcAft>
                      </a:pPr>
                      <a:endParaRPr lang="en-US" sz="1200" dirty="0">
                        <a:solidFill>
                          <a:srgbClr val="000000"/>
                        </a:solidFill>
                        <a:latin typeface="Times New Roman"/>
                        <a:ea typeface="Times New Roman"/>
                      </a:endParaRPr>
                    </a:p>
                  </a:txBody>
                  <a:tcPr marL="19050" marR="19050" marT="19050" marB="19050"/>
                </a:tc>
                <a:extLst>
                  <a:ext uri="{0D108BD9-81ED-4DB2-BD59-A6C34878D82A}">
                    <a16:rowId xmlns:a16="http://schemas.microsoft.com/office/drawing/2014/main" val="10009"/>
                  </a:ext>
                </a:extLst>
              </a:tr>
              <a:tr h="0">
                <a:tc>
                  <a:txBody>
                    <a:bodyPr/>
                    <a:lstStyle/>
                    <a:p>
                      <a:pPr algn="ctr">
                        <a:lnSpc>
                          <a:spcPts val="1600"/>
                        </a:lnSpc>
                        <a:spcAft>
                          <a:spcPts val="0"/>
                        </a:spcAft>
                      </a:pPr>
                      <a:r>
                        <a:rPr lang="en-US" sz="900"/>
                        <a:t>Missing</a:t>
                      </a:r>
                      <a:endParaRPr lang="en-US" sz="700">
                        <a:solidFill>
                          <a:srgbClr val="000000"/>
                        </a:solidFill>
                        <a:latin typeface="Courier New"/>
                        <a:ea typeface="Times New Roman"/>
                      </a:endParaRPr>
                    </a:p>
                  </a:txBody>
                  <a:tcPr marL="19050" marR="19050" marT="19050" marB="19050"/>
                </a:tc>
                <a:tc gridSpan="2">
                  <a:txBody>
                    <a:bodyPr/>
                    <a:lstStyle/>
                    <a:p>
                      <a:pPr algn="ctr">
                        <a:lnSpc>
                          <a:spcPts val="1600"/>
                        </a:lnSpc>
                        <a:spcAft>
                          <a:spcPts val="0"/>
                        </a:spcAft>
                      </a:pPr>
                      <a:r>
                        <a:rPr lang="en-US" sz="900" dirty="0"/>
                        <a:t>System</a:t>
                      </a:r>
                      <a:endParaRPr lang="en-US" sz="700" dirty="0">
                        <a:solidFill>
                          <a:srgbClr val="000000"/>
                        </a:solidFill>
                        <a:latin typeface="Courier New"/>
                        <a:ea typeface="Times New Roman"/>
                      </a:endParaRPr>
                    </a:p>
                  </a:txBody>
                  <a:tcPr marL="19050" marR="19050" marT="19050" marB="19050"/>
                </a:tc>
                <a:tc hMerge="1">
                  <a:txBody>
                    <a:bodyPr/>
                    <a:lstStyle/>
                    <a:p>
                      <a:pPr algn="ctr">
                        <a:lnSpc>
                          <a:spcPts val="1600"/>
                        </a:lnSpc>
                        <a:spcAft>
                          <a:spcPts val="0"/>
                        </a:spcAft>
                      </a:pP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a:t>3</a:t>
                      </a:r>
                      <a:endParaRPr lang="en-US" sz="70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a:t>.2</a:t>
                      </a:r>
                      <a:endParaRPr lang="en-US" sz="700">
                        <a:solidFill>
                          <a:srgbClr val="000000"/>
                        </a:solidFill>
                        <a:latin typeface="Courier New"/>
                        <a:ea typeface="Times New Roman"/>
                      </a:endParaRPr>
                    </a:p>
                  </a:txBody>
                  <a:tcPr marL="19050" marR="19050" marT="19050" marB="19050" anchor="ctr"/>
                </a:tc>
                <a:tc>
                  <a:txBody>
                    <a:bodyPr/>
                    <a:lstStyle/>
                    <a:p>
                      <a:pPr algn="ctr">
                        <a:lnSpc>
                          <a:spcPct val="115000"/>
                        </a:lnSpc>
                        <a:spcAft>
                          <a:spcPts val="0"/>
                        </a:spcAft>
                      </a:pPr>
                      <a:endParaRPr lang="en-US" sz="1200">
                        <a:solidFill>
                          <a:srgbClr val="000000"/>
                        </a:solidFill>
                        <a:latin typeface="Times New Roman"/>
                        <a:ea typeface="Times New Roman"/>
                      </a:endParaRPr>
                    </a:p>
                  </a:txBody>
                  <a:tcPr marL="19050" marR="19050" marT="19050" marB="19050"/>
                </a:tc>
                <a:tc>
                  <a:txBody>
                    <a:bodyPr/>
                    <a:lstStyle/>
                    <a:p>
                      <a:pPr algn="ctr">
                        <a:lnSpc>
                          <a:spcPct val="115000"/>
                        </a:lnSpc>
                        <a:spcAft>
                          <a:spcPts val="0"/>
                        </a:spcAft>
                      </a:pPr>
                      <a:endParaRPr lang="en-US" sz="1200" dirty="0">
                        <a:solidFill>
                          <a:srgbClr val="000000"/>
                        </a:solidFill>
                        <a:latin typeface="Times New Roman"/>
                        <a:ea typeface="Times New Roman"/>
                      </a:endParaRPr>
                    </a:p>
                  </a:txBody>
                  <a:tcPr marL="19050" marR="19050" marT="19050" marB="19050"/>
                </a:tc>
                <a:extLst>
                  <a:ext uri="{0D108BD9-81ED-4DB2-BD59-A6C34878D82A}">
                    <a16:rowId xmlns:a16="http://schemas.microsoft.com/office/drawing/2014/main" val="10010"/>
                  </a:ext>
                </a:extLst>
              </a:tr>
              <a:tr h="0">
                <a:tc gridSpan="3">
                  <a:txBody>
                    <a:bodyPr/>
                    <a:lstStyle/>
                    <a:p>
                      <a:pPr algn="ctr">
                        <a:lnSpc>
                          <a:spcPts val="1600"/>
                        </a:lnSpc>
                        <a:spcAft>
                          <a:spcPts val="0"/>
                        </a:spcAft>
                      </a:pPr>
                      <a:r>
                        <a:rPr lang="en-US" sz="900" dirty="0"/>
                        <a:t>Total</a:t>
                      </a:r>
                      <a:endParaRPr lang="en-US" sz="700" dirty="0">
                        <a:solidFill>
                          <a:srgbClr val="000000"/>
                        </a:solidFill>
                        <a:latin typeface="Courier New"/>
                        <a:ea typeface="Times New Roman"/>
                      </a:endParaRPr>
                    </a:p>
                  </a:txBody>
                  <a:tcPr marL="19050" marR="19050" marT="19050" marB="19050"/>
                </a:tc>
                <a:tc hMerge="1">
                  <a:txBody>
                    <a:bodyPr/>
                    <a:lstStyle/>
                    <a:p>
                      <a:pPr rtl="1"/>
                      <a:endParaRPr lang="fa-IR"/>
                    </a:p>
                  </a:txBody>
                  <a:tcPr/>
                </a:tc>
                <a:tc hMerge="1">
                  <a:txBody>
                    <a:bodyPr/>
                    <a:lstStyle/>
                    <a:p>
                      <a:pPr algn="ctr">
                        <a:lnSpc>
                          <a:spcPts val="1600"/>
                        </a:lnSpc>
                        <a:spcAft>
                          <a:spcPts val="0"/>
                        </a:spcAft>
                      </a:pPr>
                      <a:endParaRPr lang="en-US" sz="700" dirty="0">
                        <a:solidFill>
                          <a:srgbClr val="000000"/>
                        </a:solidFill>
                        <a:latin typeface="Courier New"/>
                        <a:ea typeface="Times New Roman"/>
                      </a:endParaRPr>
                    </a:p>
                  </a:txBody>
                  <a:tcPr marL="19050" marR="19050" marT="19050" marB="19050"/>
                </a:tc>
                <a:tc>
                  <a:txBody>
                    <a:bodyPr/>
                    <a:lstStyle/>
                    <a:p>
                      <a:pPr algn="ctr">
                        <a:lnSpc>
                          <a:spcPts val="1600"/>
                        </a:lnSpc>
                        <a:spcAft>
                          <a:spcPts val="0"/>
                        </a:spcAft>
                      </a:pPr>
                      <a:r>
                        <a:rPr lang="en-US" sz="900" dirty="0"/>
                        <a:t>1517</a:t>
                      </a:r>
                      <a:endParaRPr lang="en-US" sz="700" dirty="0">
                        <a:solidFill>
                          <a:srgbClr val="000000"/>
                        </a:solidFill>
                        <a:latin typeface="Courier New"/>
                        <a:ea typeface="Times New Roman"/>
                      </a:endParaRPr>
                    </a:p>
                  </a:txBody>
                  <a:tcPr marL="19050" marR="19050" marT="19050" marB="19050" anchor="ctr"/>
                </a:tc>
                <a:tc>
                  <a:txBody>
                    <a:bodyPr/>
                    <a:lstStyle/>
                    <a:p>
                      <a:pPr algn="ctr">
                        <a:lnSpc>
                          <a:spcPts val="1600"/>
                        </a:lnSpc>
                        <a:spcAft>
                          <a:spcPts val="0"/>
                        </a:spcAft>
                      </a:pPr>
                      <a:r>
                        <a:rPr lang="en-US" sz="900" dirty="0"/>
                        <a:t>100.0</a:t>
                      </a:r>
                      <a:endParaRPr lang="en-US" sz="700" dirty="0">
                        <a:solidFill>
                          <a:srgbClr val="000000"/>
                        </a:solidFill>
                        <a:latin typeface="Courier New"/>
                        <a:ea typeface="Times New Roman"/>
                      </a:endParaRPr>
                    </a:p>
                  </a:txBody>
                  <a:tcPr marL="19050" marR="19050" marT="19050" marB="19050" anchor="ctr"/>
                </a:tc>
                <a:tc>
                  <a:txBody>
                    <a:bodyPr/>
                    <a:lstStyle/>
                    <a:p>
                      <a:pPr algn="ctr">
                        <a:lnSpc>
                          <a:spcPct val="115000"/>
                        </a:lnSpc>
                        <a:spcAft>
                          <a:spcPts val="0"/>
                        </a:spcAft>
                      </a:pPr>
                      <a:endParaRPr lang="en-US" sz="1200">
                        <a:solidFill>
                          <a:srgbClr val="000000"/>
                        </a:solidFill>
                        <a:latin typeface="Times New Roman"/>
                        <a:ea typeface="Times New Roman"/>
                      </a:endParaRPr>
                    </a:p>
                  </a:txBody>
                  <a:tcPr marL="19050" marR="19050" marT="19050" marB="19050"/>
                </a:tc>
                <a:tc>
                  <a:txBody>
                    <a:bodyPr/>
                    <a:lstStyle/>
                    <a:p>
                      <a:pPr algn="ctr">
                        <a:lnSpc>
                          <a:spcPct val="115000"/>
                        </a:lnSpc>
                        <a:spcAft>
                          <a:spcPts val="0"/>
                        </a:spcAft>
                      </a:pPr>
                      <a:endParaRPr lang="en-US" sz="1200" dirty="0">
                        <a:solidFill>
                          <a:srgbClr val="000000"/>
                        </a:solidFill>
                        <a:latin typeface="Times New Roman"/>
                        <a:ea typeface="Times New Roman"/>
                      </a:endParaRPr>
                    </a:p>
                  </a:txBody>
                  <a:tcPr marL="19050" marR="19050" marT="19050" marB="19050"/>
                </a:tc>
                <a:extLst>
                  <a:ext uri="{0D108BD9-81ED-4DB2-BD59-A6C34878D82A}">
                    <a16:rowId xmlns:a16="http://schemas.microsoft.com/office/drawing/2014/main" val="10011"/>
                  </a:ext>
                </a:extLst>
              </a:tr>
            </a:tbl>
          </a:graphicData>
        </a:graphic>
      </p:graphicFrame>
      <p:sp>
        <p:nvSpPr>
          <p:cNvPr id="11"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sp>
        <p:nvSpPr>
          <p:cNvPr id="14"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grpSp>
        <p:nvGrpSpPr>
          <p:cNvPr id="18" name="Group 17"/>
          <p:cNvGrpSpPr/>
          <p:nvPr/>
        </p:nvGrpSpPr>
        <p:grpSpPr>
          <a:xfrm>
            <a:off x="755329" y="2928934"/>
            <a:ext cx="2999540" cy="500066"/>
            <a:chOff x="755329" y="2714620"/>
            <a:chExt cx="2999540" cy="500066"/>
          </a:xfrm>
        </p:grpSpPr>
        <p:sp>
          <p:nvSpPr>
            <p:cNvPr id="12" name="TextBox 11"/>
            <p:cNvSpPr txBox="1"/>
            <p:nvPr/>
          </p:nvSpPr>
          <p:spPr>
            <a:xfrm>
              <a:off x="755329" y="2714620"/>
              <a:ext cx="2999540" cy="253916"/>
            </a:xfrm>
            <a:prstGeom prst="rect">
              <a:avLst/>
            </a:prstGeom>
            <a:noFill/>
          </p:spPr>
          <p:txBody>
            <a:bodyPr wrap="none" rtlCol="1">
              <a:spAutoFit/>
            </a:bodyPr>
            <a:lstStyle/>
            <a:p>
              <a:r>
                <a:rPr lang="fa-IR" sz="1050" b="1" dirty="0">
                  <a:solidFill>
                    <a:srgbClr val="C00000"/>
                  </a:solidFill>
                  <a:cs typeface="+mn-cs"/>
                </a:rPr>
                <a:t>توجه: حدود طبقات را بعدا خودمان به اين جدول اضافه كرده ايم.</a:t>
              </a:r>
            </a:p>
          </p:txBody>
        </p:sp>
        <p:cxnSp>
          <p:nvCxnSpPr>
            <p:cNvPr id="16" name="Straight Arrow Connector 15"/>
            <p:cNvCxnSpPr/>
            <p:nvPr/>
          </p:nvCxnSpPr>
          <p:spPr>
            <a:xfrm rot="16200000" flipH="1">
              <a:off x="2571736" y="2928934"/>
              <a:ext cx="285752" cy="2857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Slide32.JPG"/>
          <p:cNvPicPr>
            <a:picLocks noChangeAspect="1"/>
          </p:cNvPicPr>
          <p:nvPr/>
        </p:nvPicPr>
        <p:blipFill>
          <a:blip r:embed="rId2" cstate="print"/>
          <a:srcRect/>
          <a:stretch>
            <a:fillRect/>
          </a:stretch>
        </p:blipFill>
        <p:spPr bwMode="auto">
          <a:xfrm>
            <a:off x="457200" y="381000"/>
            <a:ext cx="8331200" cy="6248400"/>
          </a:xfrm>
          <a:prstGeom prst="rect">
            <a:avLst/>
          </a:prstGeom>
          <a:noFill/>
          <a:ln w="9525">
            <a:noFill/>
            <a:miter lim="800000"/>
            <a:headEnd/>
            <a:tailEnd/>
          </a:ln>
        </p:spPr>
      </p:pic>
    </p:spTree>
  </p:cSld>
  <p:clrMapOvr>
    <a:masterClrMapping/>
  </p:clrMapOvr>
  <p:transition spd="med" advClick="0" advTm="6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Slide33.JPG"/>
          <p:cNvPicPr>
            <a:picLocks noChangeAspect="1"/>
          </p:cNvPicPr>
          <p:nvPr/>
        </p:nvPicPr>
        <p:blipFill>
          <a:blip r:embed="rId2" cstate="print"/>
          <a:srcRect/>
          <a:stretch>
            <a:fillRect/>
          </a:stretch>
        </p:blipFill>
        <p:spPr bwMode="auto">
          <a:xfrm>
            <a:off x="838200" y="1295400"/>
            <a:ext cx="7620000" cy="4953000"/>
          </a:xfrm>
          <a:prstGeom prst="rect">
            <a:avLst/>
          </a:prstGeom>
          <a:noFill/>
          <a:ln w="9525">
            <a:noFill/>
            <a:miter lim="800000"/>
            <a:headEnd/>
            <a:tailEnd/>
          </a:ln>
        </p:spPr>
      </p:pic>
      <p:sp>
        <p:nvSpPr>
          <p:cNvPr id="70659" name="WordArt 4"/>
          <p:cNvSpPr>
            <a:spLocks noChangeArrowheads="1" noChangeShapeType="1" noTextEdit="1"/>
          </p:cNvSpPr>
          <p:nvPr/>
        </p:nvSpPr>
        <p:spPr bwMode="auto">
          <a:xfrm>
            <a:off x="1524000" y="381000"/>
            <a:ext cx="39624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compute</a:t>
            </a:r>
            <a:endParaRPr lang="fa-I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ransition spd="med" advClick="0" advTm="6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Slide34.JPG"/>
          <p:cNvPicPr>
            <a:picLocks noChangeAspect="1"/>
          </p:cNvPicPr>
          <p:nvPr/>
        </p:nvPicPr>
        <p:blipFill>
          <a:blip r:embed="rId2" cstate="print"/>
          <a:srcRect/>
          <a:stretch>
            <a:fillRect/>
          </a:stretch>
        </p:blipFill>
        <p:spPr bwMode="auto">
          <a:xfrm>
            <a:off x="914400" y="533400"/>
            <a:ext cx="7416800" cy="5562600"/>
          </a:xfrm>
          <a:prstGeom prst="rect">
            <a:avLst/>
          </a:prstGeom>
          <a:noFill/>
          <a:ln w="9525">
            <a:noFill/>
            <a:miter lim="800000"/>
            <a:headEnd/>
            <a:tailEnd/>
          </a:ln>
        </p:spPr>
      </p:pic>
    </p:spTree>
  </p:cSld>
  <p:clrMapOvr>
    <a:masterClrMapping/>
  </p:clrMapOvr>
  <p:transition spd="med" advClick="0" advTm="6000">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C9EA6AD-45B1-42E0-A77D-CA9079234D15}" type="slidenum">
              <a:rPr lang="ar-SA"/>
              <a:pPr/>
              <a:t>16</a:t>
            </a:fld>
            <a:endParaRPr lang="en-US"/>
          </a:p>
        </p:txBody>
      </p:sp>
      <p:sp>
        <p:nvSpPr>
          <p:cNvPr id="168962" name="Rectangle 2"/>
          <p:cNvSpPr>
            <a:spLocks noGrp="1" noChangeArrowheads="1"/>
          </p:cNvSpPr>
          <p:nvPr>
            <p:ph type="title"/>
          </p:nvPr>
        </p:nvSpPr>
        <p:spPr>
          <a:xfrm>
            <a:off x="5357818" y="428604"/>
            <a:ext cx="3143272" cy="779463"/>
          </a:xfrm>
        </p:spPr>
        <p:txBody>
          <a:bodyPr>
            <a:noAutofit/>
          </a:bodyPr>
          <a:lstStyle/>
          <a:p>
            <a:pPr algn="r" rtl="1">
              <a:buClr>
                <a:schemeClr val="accent2"/>
              </a:buClr>
            </a:pPr>
            <a:r>
              <a:rPr lang="fa-IR" sz="4000" b="1" dirty="0">
                <a:solidFill>
                  <a:schemeClr val="accent1"/>
                </a:solidFill>
                <a:cs typeface="B Titr" pitchFamily="2" charset="-78"/>
              </a:rPr>
              <a:t>ساختن ردیف  </a:t>
            </a:r>
            <a:endParaRPr lang="en-US" sz="4000" b="1" dirty="0">
              <a:solidFill>
                <a:schemeClr val="accent1"/>
              </a:solidFill>
              <a:cs typeface="B Titr" pitchFamily="2" charset="-78"/>
            </a:endParaRPr>
          </a:p>
        </p:txBody>
      </p:sp>
      <p:sp>
        <p:nvSpPr>
          <p:cNvPr id="168963" name="Rectangle 3"/>
          <p:cNvSpPr>
            <a:spLocks noGrp="1" noChangeArrowheads="1"/>
          </p:cNvSpPr>
          <p:nvPr>
            <p:ph type="body" idx="1"/>
          </p:nvPr>
        </p:nvSpPr>
        <p:spPr>
          <a:xfrm>
            <a:off x="5210204" y="2130450"/>
            <a:ext cx="3505200" cy="3513128"/>
          </a:xfrm>
          <a:ln>
            <a:solidFill>
              <a:schemeClr val="accent1"/>
            </a:solidFill>
          </a:ln>
        </p:spPr>
        <p:txBody>
          <a:bodyPr/>
          <a:lstStyle/>
          <a:p>
            <a:pPr marL="0" indent="0" algn="just" rtl="1">
              <a:lnSpc>
                <a:spcPct val="80000"/>
              </a:lnSpc>
              <a:buNone/>
            </a:pPr>
            <a:r>
              <a:rPr lang="fa-IR" sz="1800" dirty="0"/>
              <a:t>معمولا در یك مجموعه داده، داشتن یك ستون كه ردیف هر مورد را نمایش دهد، الزامی به نظر ميرسد. برای ساختن چنین ستونی باید از دستور </a:t>
            </a:r>
            <a:r>
              <a:rPr lang="en-US" sz="1400" dirty="0"/>
              <a:t>Compute</a:t>
            </a:r>
            <a:r>
              <a:rPr lang="fa-IR" sz="1400" dirty="0"/>
              <a:t> </a:t>
            </a:r>
            <a:r>
              <a:rPr lang="fa-IR" sz="1800" dirty="0"/>
              <a:t>استفاده كرد.</a:t>
            </a:r>
          </a:p>
          <a:p>
            <a:pPr marL="0" indent="0" algn="just" rtl="1">
              <a:lnSpc>
                <a:spcPct val="80000"/>
              </a:lnSpc>
              <a:buNone/>
            </a:pPr>
            <a:r>
              <a:rPr lang="fa-IR" sz="1800" dirty="0"/>
              <a:t>ازنوار منو </a:t>
            </a:r>
            <a:r>
              <a:rPr lang="en-US" sz="1800" dirty="0"/>
              <a:t> </a:t>
            </a:r>
            <a:r>
              <a:rPr lang="fa-IR" sz="1800" dirty="0"/>
              <a:t>گزینه </a:t>
            </a:r>
            <a:r>
              <a:rPr lang="en-US" sz="1400" dirty="0"/>
              <a:t>Transform </a:t>
            </a:r>
            <a:r>
              <a:rPr lang="fa-IR" sz="1400" dirty="0"/>
              <a:t> </a:t>
            </a:r>
            <a:r>
              <a:rPr lang="fa-IR" sz="1800" dirty="0"/>
              <a:t>را انتخاب كنید و سپس گزینه </a:t>
            </a:r>
            <a:r>
              <a:rPr lang="en-US" sz="1400" dirty="0"/>
              <a:t>compute</a:t>
            </a:r>
            <a:r>
              <a:rPr lang="fa-IR" sz="1400" dirty="0"/>
              <a:t> </a:t>
            </a:r>
            <a:r>
              <a:rPr lang="fa-IR" sz="1800" dirty="0"/>
              <a:t>را كليك كنید تا پنجره آن باز شده در مستطیل </a:t>
            </a:r>
            <a:r>
              <a:rPr lang="en-US" sz="1400" dirty="0"/>
              <a:t>target variable </a:t>
            </a:r>
            <a:r>
              <a:rPr lang="fa-IR" sz="1400" dirty="0"/>
              <a:t> </a:t>
            </a:r>
            <a:r>
              <a:rPr lang="fa-IR" sz="1800" dirty="0"/>
              <a:t>یك اسم دلخواه وارد كنید. سپس در مستطیل</a:t>
            </a:r>
            <a:r>
              <a:rPr lang="en-US" sz="1400" dirty="0"/>
              <a:t>Numeric Expression </a:t>
            </a:r>
            <a:r>
              <a:rPr lang="fa-IR" sz="1400" dirty="0"/>
              <a:t> </a:t>
            </a:r>
            <a:r>
              <a:rPr lang="fa-IR" sz="1800" dirty="0"/>
              <a:t>عبارت </a:t>
            </a:r>
            <a:r>
              <a:rPr lang="en-US" sz="2000" b="1" dirty="0"/>
              <a:t>$</a:t>
            </a:r>
            <a:r>
              <a:rPr lang="en-US" sz="1800" b="1" dirty="0" err="1"/>
              <a:t>Casenum</a:t>
            </a:r>
            <a:r>
              <a:rPr lang="fa-IR" sz="1800" dirty="0"/>
              <a:t> را تايپ كرده و سپس </a:t>
            </a:r>
            <a:r>
              <a:rPr lang="en-US" sz="1200" dirty="0"/>
              <a:t>OK</a:t>
            </a:r>
            <a:r>
              <a:rPr lang="fa-IR" sz="1200" dirty="0"/>
              <a:t> </a:t>
            </a:r>
            <a:r>
              <a:rPr lang="fa-IR" sz="1800" dirty="0"/>
              <a:t>را بزنید.</a:t>
            </a:r>
          </a:p>
          <a:p>
            <a:pPr marL="0" indent="0" algn="just" rtl="1">
              <a:lnSpc>
                <a:spcPct val="80000"/>
              </a:lnSpc>
              <a:buNone/>
            </a:pPr>
            <a:r>
              <a:rPr lang="fa-IR" sz="1800" dirty="0"/>
              <a:t>اینك یك ستون از شماره 1 تا تعداد نمونه هایی كه دارید در فهرست متغيرها اضافه شده است.</a:t>
            </a:r>
          </a:p>
          <a:p>
            <a:pPr marL="0" indent="0" algn="just" rtl="1">
              <a:lnSpc>
                <a:spcPct val="80000"/>
              </a:lnSpc>
              <a:buNone/>
            </a:pPr>
            <a:endParaRPr lang="fa-IR" sz="1800" b="1" dirty="0">
              <a:solidFill>
                <a:schemeClr val="bg2">
                  <a:lumMod val="50000"/>
                </a:schemeClr>
              </a:solidFill>
            </a:endParaRPr>
          </a:p>
          <a:p>
            <a:pPr marL="0" indent="0" algn="just" rtl="1">
              <a:lnSpc>
                <a:spcPct val="80000"/>
              </a:lnSpc>
              <a:buNone/>
            </a:pPr>
            <a:r>
              <a:rPr lang="fa-IR" sz="1800" b="1" dirty="0">
                <a:solidFill>
                  <a:schemeClr val="bg2">
                    <a:lumMod val="50000"/>
                  </a:schemeClr>
                </a:solidFill>
              </a:rPr>
              <a:t>توجه كنید كه نمی توان برای فایل داده خالی، شماره ردیف ایجاد كرد</a:t>
            </a:r>
            <a:r>
              <a:rPr lang="en-US" sz="1800" b="1" dirty="0">
                <a:solidFill>
                  <a:schemeClr val="bg2">
                    <a:lumMod val="50000"/>
                  </a:schemeClr>
                </a:solidFill>
              </a:rPr>
              <a:t>.</a:t>
            </a:r>
          </a:p>
        </p:txBody>
      </p:sp>
      <p:pic>
        <p:nvPicPr>
          <p:cNvPr id="10" name="Picture 9" descr="4.jpg"/>
          <p:cNvPicPr>
            <a:picLocks noChangeAspect="1"/>
          </p:cNvPicPr>
          <p:nvPr/>
        </p:nvPicPr>
        <p:blipFill>
          <a:blip r:embed="rId2" cstate="print"/>
          <a:stretch>
            <a:fillRect/>
          </a:stretch>
        </p:blipFill>
        <p:spPr>
          <a:xfrm>
            <a:off x="316562" y="1975552"/>
            <a:ext cx="4684066" cy="3874740"/>
          </a:xfrm>
          <a:prstGeom prst="rect">
            <a:avLst/>
          </a:prstGeom>
        </p:spPr>
      </p:pic>
      <p:sp>
        <p:nvSpPr>
          <p:cNvPr id="11"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10DDEC-5FE2-41F1-8992-CB9ADCB3941C}" type="slidenum">
              <a:rPr lang="ar-SA"/>
              <a:pPr/>
              <a:t>17</a:t>
            </a:fld>
            <a:endParaRPr lang="en-US"/>
          </a:p>
        </p:txBody>
      </p:sp>
      <p:sp>
        <p:nvSpPr>
          <p:cNvPr id="186370" name="Rectangle 2"/>
          <p:cNvSpPr>
            <a:spLocks noGrp="1" noChangeArrowheads="1"/>
          </p:cNvSpPr>
          <p:nvPr>
            <p:ph type="body" idx="1"/>
          </p:nvPr>
        </p:nvSpPr>
        <p:spPr>
          <a:xfrm>
            <a:off x="4391052" y="1857364"/>
            <a:ext cx="4110038" cy="4143404"/>
          </a:xfrm>
        </p:spPr>
        <p:txBody>
          <a:bodyPr/>
          <a:lstStyle/>
          <a:p>
            <a:pPr algn="just" rtl="1">
              <a:lnSpc>
                <a:spcPct val="80000"/>
              </a:lnSpc>
            </a:pPr>
            <a:r>
              <a:rPr lang="fa-IR" sz="1800" dirty="0"/>
              <a:t>در مواقعي كه می‌خواهید روی بعضی از نمونه‌های خاص كار كنید. مثلا می‌خواهید كسانی را كه زیر 18 سال سن دارند به دلایلی از تحلیل كنار بگذارید و یا هنگامی که می‌خواهید یک نمونه تصادفی از بين نمونه‌ها می‌تواند از دستور</a:t>
            </a:r>
            <a:r>
              <a:rPr lang="en-US" sz="1600" dirty="0"/>
              <a:t>select case </a:t>
            </a:r>
            <a:r>
              <a:rPr lang="fa-IR" sz="1600" dirty="0"/>
              <a:t> </a:t>
            </a:r>
            <a:r>
              <a:rPr lang="fa-IR" sz="1800" dirty="0"/>
              <a:t>استفاده كنید. </a:t>
            </a:r>
          </a:p>
          <a:p>
            <a:pPr algn="just" rtl="1">
              <a:lnSpc>
                <a:spcPct val="80000"/>
              </a:lnSpc>
            </a:pPr>
            <a:r>
              <a:rPr lang="fa-IR" sz="1800" dirty="0"/>
              <a:t>برای این کارمی توانید از منوی اصلی گزینه </a:t>
            </a:r>
            <a:r>
              <a:rPr lang="en-US" sz="1400" dirty="0"/>
              <a:t>Data</a:t>
            </a:r>
            <a:r>
              <a:rPr lang="en-US" sz="1600" dirty="0"/>
              <a:t> </a:t>
            </a:r>
            <a:r>
              <a:rPr lang="fa-IR" sz="1600" dirty="0"/>
              <a:t> </a:t>
            </a:r>
            <a:r>
              <a:rPr lang="fa-IR" sz="1800" dirty="0"/>
              <a:t>و سپس </a:t>
            </a:r>
            <a:r>
              <a:rPr lang="en-US" sz="1600" dirty="0"/>
              <a:t>Select Case </a:t>
            </a:r>
            <a:r>
              <a:rPr lang="fa-IR" sz="1600" dirty="0"/>
              <a:t> </a:t>
            </a:r>
            <a:r>
              <a:rPr lang="fa-IR" sz="1800" dirty="0"/>
              <a:t>را انتخاب كنید تا پنجره آن باز شود.</a:t>
            </a:r>
          </a:p>
          <a:p>
            <a:pPr algn="just" rtl="1">
              <a:lnSpc>
                <a:spcPct val="80000"/>
              </a:lnSpc>
            </a:pPr>
            <a:r>
              <a:rPr lang="fa-IR" sz="1800" dirty="0"/>
              <a:t>در گزینه اول (</a:t>
            </a:r>
            <a:r>
              <a:rPr lang="en-US" sz="1400" dirty="0"/>
              <a:t>All Cases</a:t>
            </a:r>
            <a:r>
              <a:rPr lang="fa-IR" sz="1800" dirty="0"/>
              <a:t>) همه داده ها در تحلیلها شرکت داده میشوند.</a:t>
            </a:r>
          </a:p>
          <a:p>
            <a:pPr algn="just" rtl="1">
              <a:lnSpc>
                <a:spcPct val="80000"/>
              </a:lnSpc>
            </a:pPr>
            <a:r>
              <a:rPr lang="fa-IR" sz="1800" dirty="0"/>
              <a:t>گزینه دوم</a:t>
            </a:r>
            <a:r>
              <a:rPr lang="en-US" sz="1600" dirty="0"/>
              <a:t>If Condition is satisfied</a:t>
            </a:r>
            <a:r>
              <a:rPr lang="en-US" sz="1800" dirty="0"/>
              <a:t> </a:t>
            </a:r>
            <a:r>
              <a:rPr lang="fa-IR" sz="1800" dirty="0"/>
              <a:t> را انتخاب و برروی كلید </a:t>
            </a:r>
            <a:r>
              <a:rPr lang="en-US" sz="1800" dirty="0"/>
              <a:t> </a:t>
            </a:r>
            <a:r>
              <a:rPr lang="en-US" sz="1600" dirty="0"/>
              <a:t>if </a:t>
            </a:r>
            <a:r>
              <a:rPr lang="fa-IR" sz="1800" dirty="0"/>
              <a:t>كلیك کنید تا كادر</a:t>
            </a:r>
            <a:r>
              <a:rPr lang="en-US" sz="1600" dirty="0"/>
              <a:t>If </a:t>
            </a:r>
            <a:r>
              <a:rPr lang="fa-IR" sz="1600" dirty="0"/>
              <a:t> </a:t>
            </a:r>
            <a:r>
              <a:rPr lang="fa-IR" sz="1800" dirty="0"/>
              <a:t>باز شود از سمت چپ متغیر مورد نظرتان را انتخاب و به پنجره سمت راست منتقل کنید. سپس با استفاده از صحفه كلید داده شده دستورانتخاب را وارد کنید. برای مثال بالا :                       </a:t>
            </a:r>
            <a:r>
              <a:rPr lang="en-US" sz="1400" dirty="0"/>
              <a:t>Age &gt; =18</a:t>
            </a:r>
            <a:endParaRPr lang="en-US" sz="1800" dirty="0"/>
          </a:p>
          <a:p>
            <a:pPr algn="just" rtl="1">
              <a:lnSpc>
                <a:spcPct val="80000"/>
              </a:lnSpc>
            </a:pPr>
            <a:r>
              <a:rPr lang="fa-IR" sz="1800" dirty="0"/>
              <a:t>نتیجه کار به این صورت است که نمونه هایی که سن کمتر از 18 سال دارند از مطالعه حذف خواهند شد.</a:t>
            </a:r>
            <a:endParaRPr lang="en-US" sz="1800" dirty="0"/>
          </a:p>
        </p:txBody>
      </p:sp>
      <p:pic>
        <p:nvPicPr>
          <p:cNvPr id="186371" name="Picture 3" descr="08"/>
          <p:cNvPicPr>
            <a:picLocks noChangeAspect="1" noChangeArrowheads="1"/>
          </p:cNvPicPr>
          <p:nvPr/>
        </p:nvPicPr>
        <p:blipFill>
          <a:blip r:embed="rId2" cstate="print"/>
          <a:srcRect/>
          <a:stretch>
            <a:fillRect/>
          </a:stretch>
        </p:blipFill>
        <p:spPr bwMode="auto">
          <a:xfrm>
            <a:off x="357158" y="2119327"/>
            <a:ext cx="3657600" cy="3452813"/>
          </a:xfrm>
          <a:prstGeom prst="rect">
            <a:avLst/>
          </a:prstGeom>
          <a:noFill/>
        </p:spPr>
      </p:pic>
      <p:sp>
        <p:nvSpPr>
          <p:cNvPr id="7" name="Title 1"/>
          <p:cNvSpPr>
            <a:spLocks noGrp="1"/>
          </p:cNvSpPr>
          <p:nvPr>
            <p:ph type="title"/>
          </p:nvPr>
        </p:nvSpPr>
        <p:spPr>
          <a:xfrm>
            <a:off x="2428860" y="300038"/>
            <a:ext cx="6121540" cy="914384"/>
          </a:xfrm>
        </p:spPr>
        <p:txBody>
          <a:bodyPr>
            <a:normAutofit/>
          </a:bodyPr>
          <a:lstStyle/>
          <a:p>
            <a:r>
              <a:rPr lang="fa-IR" sz="4000" b="1" dirty="0">
                <a:solidFill>
                  <a:schemeClr val="accent1"/>
                </a:solidFill>
                <a:cs typeface="B Titr" pitchFamily="2" charset="-78"/>
              </a:rPr>
              <a:t>انتخاب نمونه ها </a:t>
            </a:r>
            <a:r>
              <a:rPr lang="en-US" sz="4000" b="1" dirty="0">
                <a:solidFill>
                  <a:schemeClr val="accent1"/>
                </a:solidFill>
                <a:cs typeface="B Titr" pitchFamily="2" charset="-78"/>
              </a:rPr>
              <a:t>(Select Case) </a:t>
            </a:r>
            <a:endParaRPr lang="fa-IR" sz="4000" b="1" dirty="0">
              <a:solidFill>
                <a:schemeClr val="accent1"/>
              </a:solidFill>
              <a:cs typeface="B Titr" pitchFamily="2" charset="-78"/>
            </a:endParaRPr>
          </a:p>
        </p:txBody>
      </p:sp>
      <p:sp>
        <p:nvSpPr>
          <p:cNvPr id="9"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2D98147-85C5-4EFF-A829-6550D3E58E4F}" type="slidenum">
              <a:rPr lang="ar-SA"/>
              <a:pPr/>
              <a:t>18</a:t>
            </a:fld>
            <a:endParaRPr lang="en-US"/>
          </a:p>
        </p:txBody>
      </p:sp>
      <p:sp>
        <p:nvSpPr>
          <p:cNvPr id="185347" name="Rectangle 3"/>
          <p:cNvSpPr>
            <a:spLocks noGrp="1" noChangeArrowheads="1"/>
          </p:cNvSpPr>
          <p:nvPr>
            <p:ph type="body" idx="1"/>
          </p:nvPr>
        </p:nvSpPr>
        <p:spPr>
          <a:xfrm>
            <a:off x="4530753" y="1933596"/>
            <a:ext cx="3970337" cy="4067172"/>
          </a:xfrm>
        </p:spPr>
        <p:txBody>
          <a:bodyPr/>
          <a:lstStyle/>
          <a:p>
            <a:pPr algn="just" rtl="1">
              <a:lnSpc>
                <a:spcPct val="80000"/>
              </a:lnSpc>
            </a:pPr>
            <a:r>
              <a:rPr lang="fa-IR" sz="2000" dirty="0"/>
              <a:t>گزینه سوم </a:t>
            </a:r>
            <a:r>
              <a:rPr lang="en-US" sz="1600" dirty="0"/>
              <a:t>Random Sample Of Case </a:t>
            </a:r>
            <a:r>
              <a:rPr lang="fa-IR" sz="1600" dirty="0"/>
              <a:t> </a:t>
            </a:r>
            <a:r>
              <a:rPr lang="fa-IR" sz="2000" dirty="0"/>
              <a:t>برای انتخاب یک نمونه تصادفی در پنجره‌ی باز شده این گزینه را تیك بزنید. برای نحوه انتخاب کلید </a:t>
            </a:r>
            <a:r>
              <a:rPr lang="en-US" sz="1600" dirty="0"/>
              <a:t>Sample</a:t>
            </a:r>
            <a:r>
              <a:rPr lang="fa-IR" sz="1600" dirty="0"/>
              <a:t> </a:t>
            </a:r>
            <a:r>
              <a:rPr lang="fa-IR" sz="2000" dirty="0"/>
              <a:t>را فشار دهید تا پنجره مربوط به آن باز شود. در پنجره باز شده:</a:t>
            </a:r>
          </a:p>
          <a:p>
            <a:pPr algn="just" rtl="1">
              <a:lnSpc>
                <a:spcPct val="80000"/>
              </a:lnSpc>
            </a:pPr>
            <a:r>
              <a:rPr lang="fa-IR" sz="2000" dirty="0"/>
              <a:t>الف- اگر می‌خواهید درصدی از داده‌ها را بطور تصادفی انتخاب کنید مقدار آن را معلوم کنید.</a:t>
            </a:r>
          </a:p>
          <a:p>
            <a:pPr algn="just" rtl="1">
              <a:lnSpc>
                <a:spcPct val="80000"/>
              </a:lnSpc>
            </a:pPr>
            <a:r>
              <a:rPr lang="fa-IR" sz="2000" dirty="0"/>
              <a:t>ب- تعداد نمونه مورد نظرتان را در گزینه بعدی وارد کنید و معلوم کنید كه اين تعداد از بین چه تعدادی از داده ها انتخاب شوند. </a:t>
            </a:r>
          </a:p>
          <a:p>
            <a:pPr algn="just" rtl="1">
              <a:lnSpc>
                <a:spcPct val="80000"/>
              </a:lnSpc>
            </a:pPr>
            <a:r>
              <a:rPr lang="fa-IR" sz="2000" dirty="0"/>
              <a:t>اگر می‌خواهید نمونه‌هایی را که شماره آنها بین دو مقدار مثلا بین 50 تا 150 است انتخاب کنید، این دو عدد را در جای خالی داده شده، وارد کنید. سپس </a:t>
            </a:r>
            <a:r>
              <a:rPr lang="en-US" sz="1600" dirty="0"/>
              <a:t>Continue</a:t>
            </a:r>
            <a:r>
              <a:rPr lang="fa-IR" sz="1600" dirty="0"/>
              <a:t> </a:t>
            </a:r>
            <a:r>
              <a:rPr lang="fa-IR" sz="2000" dirty="0"/>
              <a:t>را فشار دهید.    </a:t>
            </a:r>
            <a:endParaRPr lang="en-US" sz="2000" dirty="0"/>
          </a:p>
        </p:txBody>
      </p:sp>
      <p:pic>
        <p:nvPicPr>
          <p:cNvPr id="185348" name="Picture 4"/>
          <p:cNvPicPr>
            <a:picLocks noChangeAspect="1" noChangeArrowheads="1"/>
          </p:cNvPicPr>
          <p:nvPr/>
        </p:nvPicPr>
        <p:blipFill>
          <a:blip r:embed="rId2" cstate="print"/>
          <a:srcRect/>
          <a:stretch>
            <a:fillRect/>
          </a:stretch>
        </p:blipFill>
        <p:spPr bwMode="auto">
          <a:xfrm>
            <a:off x="457200" y="1752600"/>
            <a:ext cx="3600450" cy="3933825"/>
          </a:xfrm>
          <a:prstGeom prst="rect">
            <a:avLst/>
          </a:prstGeom>
          <a:noFill/>
        </p:spPr>
      </p:pic>
      <p:sp>
        <p:nvSpPr>
          <p:cNvPr id="9" name="Title 1"/>
          <p:cNvSpPr>
            <a:spLocks noGrp="1"/>
          </p:cNvSpPr>
          <p:nvPr>
            <p:ph type="title"/>
          </p:nvPr>
        </p:nvSpPr>
        <p:spPr>
          <a:xfrm>
            <a:off x="2428860" y="300038"/>
            <a:ext cx="6121540" cy="914384"/>
          </a:xfrm>
        </p:spPr>
        <p:txBody>
          <a:bodyPr>
            <a:normAutofit/>
          </a:bodyPr>
          <a:lstStyle/>
          <a:p>
            <a:r>
              <a:rPr lang="fa-IR" sz="4000" b="1" dirty="0">
                <a:solidFill>
                  <a:schemeClr val="accent1"/>
                </a:solidFill>
                <a:cs typeface="B Titr" pitchFamily="2" charset="-78"/>
              </a:rPr>
              <a:t>انتخاب نمونه ها </a:t>
            </a:r>
            <a:r>
              <a:rPr lang="en-US" sz="4000" b="1" dirty="0">
                <a:solidFill>
                  <a:schemeClr val="accent1"/>
                </a:solidFill>
                <a:cs typeface="B Titr" pitchFamily="2" charset="-78"/>
              </a:rPr>
              <a:t>(Select Case) </a:t>
            </a:r>
            <a:endParaRPr lang="fa-IR" sz="4000" b="1" dirty="0">
              <a:solidFill>
                <a:schemeClr val="accent1"/>
              </a:solidFill>
              <a:cs typeface="B Titr" pitchFamily="2" charset="-78"/>
            </a:endParaRPr>
          </a:p>
        </p:txBody>
      </p:sp>
      <p:sp>
        <p:nvSpPr>
          <p:cNvPr id="10"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4897F6D-5E28-4887-A743-30D03B73BD3E}" type="slidenum">
              <a:rPr lang="ar-SA"/>
              <a:pPr/>
              <a:t>19</a:t>
            </a:fld>
            <a:endParaRPr lang="en-US"/>
          </a:p>
        </p:txBody>
      </p:sp>
      <p:sp>
        <p:nvSpPr>
          <p:cNvPr id="192515" name="Rectangle 3"/>
          <p:cNvSpPr>
            <a:spLocks noGrp="1" noChangeArrowheads="1"/>
          </p:cNvSpPr>
          <p:nvPr>
            <p:ph type="body" idx="1"/>
          </p:nvPr>
        </p:nvSpPr>
        <p:spPr>
          <a:xfrm>
            <a:off x="1428728" y="1876444"/>
            <a:ext cx="6808810" cy="3767134"/>
          </a:xfrm>
        </p:spPr>
        <p:txBody>
          <a:bodyPr/>
          <a:lstStyle/>
          <a:p>
            <a:pPr algn="just" rtl="1">
              <a:lnSpc>
                <a:spcPct val="80000"/>
              </a:lnSpc>
            </a:pPr>
            <a:r>
              <a:rPr lang="fa-IR" sz="2400" dirty="0"/>
              <a:t>اگر می‌خواهید نمونه‌ها را به دلخواه انتخاب کنید باید متغیری به عنوان فیلتر تشکیل دهید که شامل مقادیر صفر و غیر صفر باشد. </a:t>
            </a:r>
          </a:p>
          <a:p>
            <a:pPr algn="just" rtl="1">
              <a:lnSpc>
                <a:spcPct val="80000"/>
              </a:lnSpc>
            </a:pPr>
            <a:r>
              <a:rPr lang="fa-IR" sz="2400" dirty="0"/>
              <a:t>سپس باید در گزینه  </a:t>
            </a:r>
            <a:r>
              <a:rPr lang="en-US" sz="2000" dirty="0"/>
              <a:t>Use filter variable</a:t>
            </a:r>
            <a:r>
              <a:rPr lang="ar-SA" sz="2000" dirty="0"/>
              <a:t> </a:t>
            </a:r>
            <a:r>
              <a:rPr lang="fa-IR" sz="2400" dirty="0"/>
              <a:t>ابتدا متغیر فیلتر را وارد کرده و سپس </a:t>
            </a:r>
            <a:r>
              <a:rPr lang="en-US" sz="2000" dirty="0"/>
              <a:t>ok</a:t>
            </a:r>
            <a:r>
              <a:rPr lang="fa-IR" sz="2400" dirty="0"/>
              <a:t> را بفشارید. اگر متغیر فیلتر مقدار صفر باشد نمونه مورد نظر انتخاب نمی شود و اگر غیر صفر باشد نمونه مورد نظر انتخاب خواهد شد.</a:t>
            </a:r>
          </a:p>
          <a:p>
            <a:pPr algn="just" rtl="1">
              <a:lnSpc>
                <a:spcPct val="80000"/>
              </a:lnSpc>
            </a:pPr>
            <a:r>
              <a:rPr lang="fa-IR" sz="2400" dirty="0"/>
              <a:t>نتیجه کار برای همه گزینه های گفته شده در فایل داده ها به این صورت است كه روی شماره بعضی از نمونه ها (</a:t>
            </a:r>
            <a:r>
              <a:rPr lang="en-US" sz="2000" dirty="0"/>
              <a:t>Case</a:t>
            </a:r>
            <a:r>
              <a:rPr lang="fa-IR" sz="2400" dirty="0"/>
              <a:t>) خط خورده كه مفهوم عدم انتخاب و روی بعضی از شماره نمونه ها خط نخورده است كه به مفهوم انتخاب شده است.</a:t>
            </a:r>
          </a:p>
          <a:p>
            <a:pPr algn="just" rtl="1">
              <a:lnSpc>
                <a:spcPct val="80000"/>
              </a:lnSpc>
            </a:pPr>
            <a:r>
              <a:rPr lang="fa-IR" sz="2400" dirty="0"/>
              <a:t>اگر می خواهید بجای خط خوردن نمونه های انتخاب نشده آنها را حذف کنید گزینه </a:t>
            </a:r>
            <a:r>
              <a:rPr lang="en-US" sz="2000" dirty="0"/>
              <a:t>Delete</a:t>
            </a:r>
            <a:r>
              <a:rPr lang="fa-IR" sz="2400" dirty="0"/>
              <a:t> را علامت دار کنید.</a:t>
            </a:r>
            <a:endParaRPr lang="en-US" sz="2400" dirty="0"/>
          </a:p>
        </p:txBody>
      </p:sp>
      <p:sp>
        <p:nvSpPr>
          <p:cNvPr id="7" name="Title 1"/>
          <p:cNvSpPr>
            <a:spLocks noGrp="1"/>
          </p:cNvSpPr>
          <p:nvPr>
            <p:ph type="title"/>
          </p:nvPr>
        </p:nvSpPr>
        <p:spPr>
          <a:xfrm>
            <a:off x="2428860" y="300038"/>
            <a:ext cx="6121540" cy="914384"/>
          </a:xfrm>
        </p:spPr>
        <p:txBody>
          <a:bodyPr>
            <a:normAutofit/>
          </a:bodyPr>
          <a:lstStyle/>
          <a:p>
            <a:r>
              <a:rPr lang="fa-IR" sz="4000" b="1" dirty="0">
                <a:solidFill>
                  <a:schemeClr val="accent1"/>
                </a:solidFill>
                <a:cs typeface="B Titr" pitchFamily="2" charset="-78"/>
              </a:rPr>
              <a:t>انتخاب نمونه ها </a:t>
            </a:r>
            <a:r>
              <a:rPr lang="en-US" sz="4000" b="1" dirty="0">
                <a:solidFill>
                  <a:schemeClr val="accent1"/>
                </a:solidFill>
                <a:cs typeface="B Titr" pitchFamily="2" charset="-78"/>
              </a:rPr>
              <a:t>(Select Case) </a:t>
            </a:r>
            <a:endParaRPr lang="fa-IR" sz="4000" b="1" dirty="0">
              <a:solidFill>
                <a:schemeClr val="accent1"/>
              </a:solidFill>
              <a:cs typeface="B Titr" pitchFamily="2" charset="-78"/>
            </a:endParaRPr>
          </a:p>
        </p:txBody>
      </p:sp>
      <p:sp>
        <p:nvSpPr>
          <p:cNvPr id="8" name="AutoShape 9">
            <a:hlinkClick r:id="rId2"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pic>
        <p:nvPicPr>
          <p:cNvPr id="4102" name="Picture 5" descr="SEE_IT_SPSS_NEW copy"/>
          <p:cNvPicPr>
            <a:picLocks noChangeAspect="1" noChangeArrowheads="1"/>
          </p:cNvPicPr>
          <p:nvPr/>
        </p:nvPicPr>
        <p:blipFill>
          <a:blip r:embed="rId3" cstate="print"/>
          <a:srcRect/>
          <a:stretch>
            <a:fillRect/>
          </a:stretch>
        </p:blipFill>
        <p:spPr bwMode="auto">
          <a:xfrm>
            <a:off x="928662" y="2143116"/>
            <a:ext cx="2887276" cy="2620767"/>
          </a:xfrm>
          <a:prstGeom prst="rect">
            <a:avLst/>
          </a:prstGeom>
          <a:noFill/>
          <a:ln w="9525">
            <a:solidFill>
              <a:srgbClr val="7030A0"/>
            </a:solidFill>
            <a:miter lim="800000"/>
            <a:headEnd/>
            <a:tailEnd/>
          </a:ln>
          <a:effectLst>
            <a:glow rad="228600">
              <a:schemeClr val="accent4">
                <a:satMod val="175000"/>
                <a:alpha val="40000"/>
              </a:schemeClr>
            </a:glow>
          </a:effectLst>
        </p:spPr>
      </p:pic>
      <p:sp>
        <p:nvSpPr>
          <p:cNvPr id="9" name="Rounded Rectangle 8"/>
          <p:cNvSpPr/>
          <p:nvPr/>
        </p:nvSpPr>
        <p:spPr>
          <a:xfrm>
            <a:off x="4786314" y="2071678"/>
            <a:ext cx="3714776" cy="1571636"/>
          </a:xfrm>
          <a:prstGeom prst="roundRect">
            <a:avLst/>
          </a:prstGeom>
          <a:solidFill>
            <a:schemeClr val="tx2">
              <a:lumMod val="60000"/>
              <a:lumOff val="40000"/>
            </a:schemeClr>
          </a:solidFill>
          <a:effectLst>
            <a:outerShdw blurRad="50800" dist="25400" dir="5400000" rotWithShape="0">
              <a:srgbClr val="000000">
                <a:alpha val="35000"/>
              </a:srgbClr>
            </a:outerShdw>
            <a:reflection blurRad="6350" stA="50000" endA="300" endPos="90000" dir="5400000" sy="-100000" algn="bl" rotWithShape="0"/>
          </a:effectLst>
        </p:spPr>
        <p:style>
          <a:lnRef idx="3">
            <a:schemeClr val="lt1"/>
          </a:lnRef>
          <a:fillRef idx="1">
            <a:schemeClr val="accent3"/>
          </a:fillRef>
          <a:effectRef idx="1">
            <a:schemeClr val="accent3"/>
          </a:effectRef>
          <a:fontRef idx="minor">
            <a:schemeClr val="lt1"/>
          </a:fontRef>
        </p:style>
        <p:txBody>
          <a:bodyPr rtlCol="1" anchor="ctr"/>
          <a:lstStyle/>
          <a:p>
            <a:pPr algn="ctr"/>
            <a:r>
              <a:rPr lang="fa-IR"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قسمت دوم</a:t>
            </a:r>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a:t>
            </a:fld>
            <a:endParaRPr lang="en-US"/>
          </a:p>
        </p:txBody>
      </p:sp>
      <p:sp>
        <p:nvSpPr>
          <p:cNvPr id="6" name="TextBox 5"/>
          <p:cNvSpPr txBox="1"/>
          <p:nvPr/>
        </p:nvSpPr>
        <p:spPr>
          <a:xfrm>
            <a:off x="1070851" y="5396227"/>
            <a:ext cx="7430239" cy="461665"/>
          </a:xfrm>
          <a:prstGeom prst="rect">
            <a:avLst/>
          </a:prstGeom>
          <a:noFill/>
        </p:spPr>
        <p:txBody>
          <a:bodyPr wrap="none" rtlCol="1">
            <a:spAutoFit/>
          </a:bodyPr>
          <a:lstStyle/>
          <a:p>
            <a:pPr rtl="1"/>
            <a:r>
              <a:rPr lang="fa-IR" sz="2400" b="1" dirty="0">
                <a:solidFill>
                  <a:schemeClr val="tx2">
                    <a:lumMod val="75000"/>
                  </a:schemeClr>
                </a:solidFill>
                <a:cs typeface="B Compset" pitchFamily="2" charset="-78"/>
              </a:rPr>
              <a:t>منبع:كتاب تجزيه و تحليل آماري با نرم افزار </a:t>
            </a:r>
            <a:r>
              <a:rPr lang="en-US" b="1" dirty="0">
                <a:solidFill>
                  <a:schemeClr val="tx2">
                    <a:lumMod val="75000"/>
                  </a:schemeClr>
                </a:solidFill>
                <a:latin typeface="+mn-lt"/>
                <a:cs typeface="B Compset" pitchFamily="2" charset="-78"/>
              </a:rPr>
              <a:t>SPSS</a:t>
            </a:r>
            <a:r>
              <a:rPr lang="fa-IR" sz="2400" b="1" dirty="0">
                <a:solidFill>
                  <a:schemeClr val="tx2">
                    <a:lumMod val="75000"/>
                  </a:schemeClr>
                </a:solidFill>
                <a:cs typeface="B Compset" pitchFamily="2" charset="-78"/>
              </a:rPr>
              <a:t> تاليف: محمدرضا ميرزاده</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6" name="WordArt 8"/>
          <p:cNvSpPr>
            <a:spLocks noChangeArrowheads="1" noChangeShapeType="1" noTextEdit="1"/>
          </p:cNvSpPr>
          <p:nvPr/>
        </p:nvSpPr>
        <p:spPr bwMode="auto">
          <a:xfrm>
            <a:off x="914400" y="1981200"/>
            <a:ext cx="7543800" cy="3733800"/>
          </a:xfrm>
          <a:prstGeom prst="rect">
            <a:avLst/>
          </a:prstGeom>
        </p:spPr>
        <p:txBody>
          <a:bodyPr wrap="none" fromWordArt="1">
            <a:prstTxWarp prst="textDeflate">
              <a:avLst>
                <a:gd name="adj" fmla="val 26227"/>
              </a:avLst>
            </a:prstTxWarp>
          </a:bodyPr>
          <a:lstStyle/>
          <a:p>
            <a:pPr rtl="1"/>
            <a:r>
              <a:rPr lang="fa-IR" sz="3600" kern="10">
                <a:ln w="9525">
                  <a:solidFill>
                    <a:srgbClr val="000000"/>
                  </a:solidFill>
                  <a:round/>
                  <a:headEnd/>
                  <a:tailEnd/>
                </a:ln>
                <a:solidFill>
                  <a:srgbClr val="000000"/>
                </a:solidFill>
                <a:latin typeface="Arial"/>
                <a:cs typeface="Arial"/>
              </a:rPr>
              <a:t>دسته بندي و انتخاب داده ها</a:t>
            </a:r>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6376"/>
                                        </p:tgtEl>
                                        <p:attrNameLst>
                                          <p:attrName>style.visibility</p:attrName>
                                        </p:attrNameLst>
                                      </p:cBhvr>
                                      <p:to>
                                        <p:strVal val="visible"/>
                                      </p:to>
                                    </p:set>
                                    <p:anim calcmode="lin" valueType="num">
                                      <p:cBhvr>
                                        <p:cTn id="7" dur="500" fill="hold"/>
                                        <p:tgtEl>
                                          <p:spTgt spid="186376"/>
                                        </p:tgtEl>
                                        <p:attrNameLst>
                                          <p:attrName>ppt_w</p:attrName>
                                        </p:attrNameLst>
                                      </p:cBhvr>
                                      <p:tavLst>
                                        <p:tav tm="0">
                                          <p:val>
                                            <p:fltVal val="0"/>
                                          </p:val>
                                        </p:tav>
                                        <p:tav tm="100000">
                                          <p:val>
                                            <p:strVal val="#ppt_w"/>
                                          </p:val>
                                        </p:tav>
                                      </p:tavLst>
                                    </p:anim>
                                    <p:anim calcmode="lin" valueType="num">
                                      <p:cBhvr>
                                        <p:cTn id="8" dur="500" fill="hold"/>
                                        <p:tgtEl>
                                          <p:spTgt spid="186376"/>
                                        </p:tgtEl>
                                        <p:attrNameLst>
                                          <p:attrName>ppt_h</p:attrName>
                                        </p:attrNameLst>
                                      </p:cBhvr>
                                      <p:tavLst>
                                        <p:tav tm="0">
                                          <p:val>
                                            <p:fltVal val="0"/>
                                          </p:val>
                                        </p:tav>
                                        <p:tav tm="100000">
                                          <p:val>
                                            <p:strVal val="#ppt_h"/>
                                          </p:val>
                                        </p:tav>
                                      </p:tavLst>
                                    </p:anim>
                                    <p:animEffect transition="in" filter="fade">
                                      <p:cBhvr>
                                        <p:cTn id="9" dur="500"/>
                                        <p:tgtEl>
                                          <p:spTgt spid="186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rtl="1" eaLnBrk="1" hangingPunct="1"/>
            <a:r>
              <a:rPr lang="fa-IR">
                <a:cs typeface="B Farnaz" pitchFamily="2" charset="-78"/>
              </a:rPr>
              <a:t>دسته بندي و انتخاب داده ها</a:t>
            </a:r>
            <a:endParaRPr lang="en-US">
              <a:cs typeface="B Farnaz" pitchFamily="2" charset="-78"/>
            </a:endParaRPr>
          </a:p>
        </p:txBody>
      </p:sp>
      <p:sp>
        <p:nvSpPr>
          <p:cNvPr id="48131" name="Rectangle 3"/>
          <p:cNvSpPr>
            <a:spLocks noGrp="1" noChangeArrowheads="1"/>
          </p:cNvSpPr>
          <p:nvPr>
            <p:ph idx="1"/>
          </p:nvPr>
        </p:nvSpPr>
        <p:spPr/>
        <p:txBody>
          <a:bodyPr/>
          <a:lstStyle/>
          <a:p>
            <a:pPr algn="r" rtl="1" eaLnBrk="1" hangingPunct="1"/>
            <a:r>
              <a:rPr lang="fa-IR" sz="2800" b="1">
                <a:latin typeface="Times New Roman" pitchFamily="18" charset="0"/>
                <a:cs typeface="Times New Roman" pitchFamily="18" charset="0"/>
              </a:rPr>
              <a:t>فايلهاي  اطلاعات شما اغلب گاهي ان طور كه پاسخگوي نيازهاي خاص شما باشند مرتب ودسته بندي نشده اند.شما ميتوانيد از انواع مختلف </a:t>
            </a:r>
            <a:r>
              <a:rPr lang="en-US" sz="2800" b="1">
                <a:latin typeface="Times New Roman" pitchFamily="18" charset="0"/>
                <a:cs typeface="Times New Roman" pitchFamily="18" charset="0"/>
              </a:rPr>
              <a:t>transformation</a:t>
            </a:r>
            <a:r>
              <a:rPr lang="fa-IR" sz="2800" b="1">
                <a:latin typeface="Times New Roman" pitchFamily="18" charset="0"/>
                <a:cs typeface="Times New Roman" pitchFamily="18" charset="0"/>
              </a:rPr>
              <a:t>(تبديل) استفاده كنيد تا داده ها طبق ميل شما درآيند. مثلا از اين تبديلها:</a:t>
            </a:r>
          </a:p>
          <a:p>
            <a:pPr algn="r" rtl="1" eaLnBrk="1" hangingPunct="1"/>
            <a:r>
              <a:rPr lang="en-US" sz="2800" b="1">
                <a:latin typeface="Times New Roman" pitchFamily="18" charset="0"/>
                <a:cs typeface="Times New Roman" pitchFamily="18" charset="0"/>
              </a:rPr>
              <a:t>Sort data</a:t>
            </a:r>
            <a:r>
              <a:rPr lang="fa-IR" sz="2800" b="1">
                <a:latin typeface="Times New Roman" pitchFamily="18" charset="0"/>
                <a:cs typeface="Times New Roman" pitchFamily="18" charset="0"/>
              </a:rPr>
              <a:t>(دسته بندي):شما ميتوانيد</a:t>
            </a:r>
            <a:r>
              <a:rPr lang="en-US" sz="2800" b="1">
                <a:latin typeface="Times New Roman" pitchFamily="18" charset="0"/>
                <a:cs typeface="Times New Roman" pitchFamily="18" charset="0"/>
              </a:rPr>
              <a:t>case</a:t>
            </a:r>
            <a:r>
              <a:rPr lang="fa-IR" sz="2800" b="1">
                <a:latin typeface="Times New Roman" pitchFamily="18" charset="0"/>
                <a:cs typeface="Times New Roman" pitchFamily="18" charset="0"/>
              </a:rPr>
              <a:t>ها رابراساس مقادير در يك ياچندمتغير دسته بندي كنيد.</a:t>
            </a:r>
          </a:p>
          <a:p>
            <a:pPr algn="r" rtl="1" eaLnBrk="1" hangingPunct="1"/>
            <a:r>
              <a:rPr lang="en-US" sz="2800" b="1">
                <a:latin typeface="Times New Roman" pitchFamily="18" charset="0"/>
                <a:cs typeface="Times New Roman" pitchFamily="18" charset="0"/>
              </a:rPr>
              <a:t>Select subsets of case</a:t>
            </a:r>
            <a:r>
              <a:rPr lang="fa-IR" sz="2800" b="1">
                <a:latin typeface="Times New Roman" pitchFamily="18" charset="0"/>
                <a:cs typeface="Times New Roman" pitchFamily="18" charset="0"/>
              </a:rPr>
              <a:t>(انتخاب بخشهايي از يك</a:t>
            </a:r>
            <a:r>
              <a:rPr lang="en-US" sz="2800" b="1">
                <a:latin typeface="Times New Roman" pitchFamily="18" charset="0"/>
                <a:cs typeface="Times New Roman" pitchFamily="18" charset="0"/>
              </a:rPr>
              <a:t>: (case  </a:t>
            </a:r>
            <a:r>
              <a:rPr lang="fa-IR" sz="2800" b="1">
                <a:latin typeface="Times New Roman" pitchFamily="18" charset="0"/>
                <a:cs typeface="Times New Roman" pitchFamily="18" charset="0"/>
              </a:rPr>
              <a:t>شما ميتوانيد عمليات خودرا محدود به بخشي از يك </a:t>
            </a:r>
            <a:r>
              <a:rPr lang="en-US" sz="2800" b="1" u="sng">
                <a:latin typeface="Times New Roman" pitchFamily="18" charset="0"/>
                <a:cs typeface="Times New Roman" pitchFamily="18" charset="0"/>
              </a:rPr>
              <a:t>case</a:t>
            </a:r>
            <a:r>
              <a:rPr lang="en-US" sz="2800" b="1">
                <a:latin typeface="Times New Roman" pitchFamily="18" charset="0"/>
                <a:cs typeface="Times New Roman" pitchFamily="18" charset="0"/>
              </a:rPr>
              <a:t> </a:t>
            </a:r>
            <a:r>
              <a:rPr lang="fa-IR" sz="2800" b="1">
                <a:latin typeface="Times New Roman" pitchFamily="18" charset="0"/>
                <a:cs typeface="Times New Roman" pitchFamily="18" charset="0"/>
              </a:rPr>
              <a:t>بكنيد ويا حتي عمليات به طور همزمان بر روي چند بخش داشته باشيد</a:t>
            </a:r>
            <a:endParaRPr lang="en-US" sz="2800" b="1">
              <a:latin typeface="Times New Roman" pitchFamily="18" charset="0"/>
              <a:cs typeface="Times New Roman" pitchFamily="18" charset="0"/>
            </a:endParaRPr>
          </a:p>
        </p:txBody>
      </p:sp>
    </p:spTree>
  </p:cSld>
  <p:clrMapOvr>
    <a:masterClrMapping/>
  </p:clrMapOvr>
  <p:transition spd="med" advClick="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r" rtl="1" eaLnBrk="1" hangingPunct="1"/>
            <a:r>
              <a:rPr lang="fa-IR">
                <a:cs typeface="B Farnaz" pitchFamily="2" charset="-78"/>
              </a:rPr>
              <a:t>دسته بندي داده ها</a:t>
            </a:r>
            <a:endParaRPr lang="en-US">
              <a:cs typeface="B Farnaz" pitchFamily="2" charset="-78"/>
            </a:endParaRPr>
          </a:p>
        </p:txBody>
      </p:sp>
      <p:sp>
        <p:nvSpPr>
          <p:cNvPr id="49155" name="Rectangle 3"/>
          <p:cNvSpPr>
            <a:spLocks noGrp="1" noChangeArrowheads="1"/>
          </p:cNvSpPr>
          <p:nvPr>
            <p:ph type="body" sz="half" idx="1"/>
          </p:nvPr>
        </p:nvSpPr>
        <p:spPr>
          <a:xfrm>
            <a:off x="4648200" y="1676400"/>
            <a:ext cx="3924300" cy="4267200"/>
          </a:xfrm>
        </p:spPr>
        <p:txBody>
          <a:bodyPr/>
          <a:lstStyle/>
          <a:p>
            <a:pPr algn="r" rtl="1" eaLnBrk="1" hangingPunct="1">
              <a:buFont typeface="Wingdings" pitchFamily="2" charset="2"/>
              <a:buNone/>
            </a:pPr>
            <a:r>
              <a:rPr lang="fa-IR" sz="2800" b="1">
                <a:latin typeface="Times New Roman" pitchFamily="18" charset="0"/>
                <a:cs typeface="Times New Roman" pitchFamily="18" charset="0"/>
              </a:rPr>
              <a:t>دسته بندي </a:t>
            </a:r>
            <a:r>
              <a:rPr lang="en-US" sz="2800" b="1">
                <a:latin typeface="Times New Roman" pitchFamily="18" charset="0"/>
                <a:cs typeface="Times New Roman" pitchFamily="18" charset="0"/>
              </a:rPr>
              <a:t>case</a:t>
            </a:r>
            <a:r>
              <a:rPr lang="fa-IR" sz="2800" b="1">
                <a:latin typeface="Times New Roman" pitchFamily="18" charset="0"/>
                <a:cs typeface="Times New Roman" pitchFamily="18" charset="0"/>
              </a:rPr>
              <a:t>ها(رديفهاي افقي اطلاعات) درتحليل آناليزهاي بخصوص،اغلب مفيد است وحتي گاهي ضروري مي باشد. براي ترتيب مجدد رديفها درفايل اطلاعات بر اساس مقادير يك يا چند “متغير</a:t>
            </a:r>
            <a:r>
              <a:rPr lang="en-US" sz="2800" b="1">
                <a:latin typeface="Times New Roman" pitchFamily="18" charset="0"/>
                <a:cs typeface="Times New Roman" pitchFamily="18" charset="0"/>
              </a:rPr>
              <a:t>string</a:t>
            </a:r>
            <a:r>
              <a:rPr lang="fa-IR" sz="2800" b="1">
                <a:latin typeface="Times New Roman" pitchFamily="18" charset="0"/>
                <a:cs typeface="Times New Roman" pitchFamily="18" charset="0"/>
              </a:rPr>
              <a:t>”  (دسته بندي) به ترتيب زير عمل مي كنيم:</a:t>
            </a:r>
            <a:endParaRPr lang="en-US" sz="2800" b="1">
              <a:latin typeface="Times New Roman" pitchFamily="18" charset="0"/>
              <a:cs typeface="Times New Roman" pitchFamily="18" charset="0"/>
            </a:endParaRPr>
          </a:p>
        </p:txBody>
      </p:sp>
      <p:pic>
        <p:nvPicPr>
          <p:cNvPr id="49156" name="Picture 4"/>
          <p:cNvPicPr>
            <a:picLocks noGrp="1" noChangeAspect="1" noChangeArrowheads="1"/>
          </p:cNvPicPr>
          <p:nvPr>
            <p:ph sz="half" idx="2"/>
          </p:nvPr>
        </p:nvPicPr>
        <p:blipFill>
          <a:blip r:embed="rId2" cstate="print"/>
          <a:srcRect r="73441" b="57835"/>
          <a:stretch>
            <a:fillRect/>
          </a:stretch>
        </p:blipFill>
        <p:spPr>
          <a:xfrm>
            <a:off x="762000" y="1752600"/>
            <a:ext cx="3810000" cy="4267200"/>
          </a:xfrm>
          <a:noFill/>
        </p:spPr>
      </p:pic>
      <p:sp>
        <p:nvSpPr>
          <p:cNvPr id="49157" name="Oval 6"/>
          <p:cNvSpPr>
            <a:spLocks noChangeArrowheads="1"/>
          </p:cNvSpPr>
          <p:nvPr/>
        </p:nvSpPr>
        <p:spPr bwMode="auto">
          <a:xfrm>
            <a:off x="1752600" y="3733800"/>
            <a:ext cx="2971800" cy="457200"/>
          </a:xfrm>
          <a:prstGeom prst="ellipse">
            <a:avLst/>
          </a:prstGeom>
          <a:noFill/>
          <a:ln w="38100">
            <a:solidFill>
              <a:schemeClr val="tx1"/>
            </a:solidFill>
            <a:round/>
            <a:headEnd/>
            <a:tailEnd/>
          </a:ln>
        </p:spPr>
        <p:txBody>
          <a:bodyPr wrap="none" anchor="ctr"/>
          <a:lstStyle/>
          <a:p>
            <a:endParaRPr lang="en-US"/>
          </a:p>
        </p:txBody>
      </p:sp>
    </p:spTree>
  </p:cSld>
  <p:clrMapOvr>
    <a:masterClrMapping/>
  </p:clrMapOvr>
  <p:transition advClick="0">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4"/>
          <p:cNvSpPr>
            <a:spLocks noChangeArrowheads="1" noChangeShapeType="1" noTextEdit="1"/>
          </p:cNvSpPr>
          <p:nvPr/>
        </p:nvSpPr>
        <p:spPr bwMode="auto">
          <a:xfrm>
            <a:off x="914400" y="304800"/>
            <a:ext cx="3733800" cy="11430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SORT CASES..</a:t>
            </a:r>
            <a:endParaRPr lang="fa-I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50179" name="Text Box 6"/>
          <p:cNvSpPr txBox="1">
            <a:spLocks noChangeArrowheads="1"/>
          </p:cNvSpPr>
          <p:nvPr/>
        </p:nvSpPr>
        <p:spPr bwMode="auto">
          <a:xfrm>
            <a:off x="5334000" y="457200"/>
            <a:ext cx="3581400" cy="5262563"/>
          </a:xfrm>
          <a:prstGeom prst="rect">
            <a:avLst/>
          </a:prstGeom>
          <a:noFill/>
          <a:ln w="9525">
            <a:noFill/>
            <a:miter lim="800000"/>
            <a:headEnd/>
            <a:tailEnd/>
          </a:ln>
        </p:spPr>
        <p:txBody>
          <a:bodyPr>
            <a:spAutoFit/>
          </a:bodyPr>
          <a:lstStyle/>
          <a:p>
            <a:pPr algn="r" rtl="1" eaLnBrk="1" hangingPunct="1">
              <a:spcBef>
                <a:spcPct val="50000"/>
              </a:spcBef>
            </a:pPr>
            <a:r>
              <a:rPr lang="fa-IR" sz="2400" b="1" dirty="0">
                <a:latin typeface="Times New Roman" pitchFamily="18" charset="0"/>
                <a:cs typeface="Times New Roman" pitchFamily="18" charset="0"/>
              </a:rPr>
              <a:t>متغيرهايي كه مي خواهيد مرتب يا دسته بندي شوند بايد از قسمت سمت چب  كادر توسط فلش موجود در وسط كادر به قسمت سمت راست كادر منتقل كنيد اگر چند متغير</a:t>
            </a:r>
            <a:r>
              <a:rPr lang="en-US" sz="2400" b="1" dirty="0">
                <a:latin typeface="Times New Roman" pitchFamily="18" charset="0"/>
                <a:cs typeface="Times New Roman" pitchFamily="18" charset="0"/>
              </a:rPr>
              <a:t>SORT</a:t>
            </a:r>
            <a:r>
              <a:rPr lang="fa-IR" sz="2400" b="1" dirty="0">
                <a:latin typeface="Times New Roman" pitchFamily="18" charset="0"/>
                <a:cs typeface="Times New Roman" pitchFamily="18" charset="0"/>
              </a:rPr>
              <a:t>انتخاب كرده باشيد ترتيب آنها  درقسمت سمت راست مهم است. براي متغيرهاي </a:t>
            </a:r>
            <a:r>
              <a:rPr lang="en-US" sz="2400" b="1" dirty="0">
                <a:latin typeface="Times New Roman" pitchFamily="18" charset="0"/>
                <a:cs typeface="Times New Roman" pitchFamily="18" charset="0"/>
              </a:rPr>
              <a:t>STRING</a:t>
            </a:r>
            <a:r>
              <a:rPr lang="fa-IR" sz="2400" b="1" dirty="0">
                <a:latin typeface="Times New Roman" pitchFamily="18" charset="0"/>
                <a:cs typeface="Times New Roman" pitchFamily="18" charset="0"/>
              </a:rPr>
              <a:t> حروف </a:t>
            </a:r>
            <a:r>
              <a:rPr lang="en-US" sz="2400" b="1" dirty="0">
                <a:latin typeface="Times New Roman" pitchFamily="18" charset="0"/>
                <a:cs typeface="Times New Roman" pitchFamily="18" charset="0"/>
              </a:rPr>
              <a:t>UPPERCASE</a:t>
            </a:r>
            <a:r>
              <a:rPr lang="fa-IR" sz="2400" b="1" dirty="0">
                <a:latin typeface="Times New Roman" pitchFamily="18" charset="0"/>
                <a:cs typeface="Times New Roman" pitchFamily="18" charset="0"/>
              </a:rPr>
              <a:t>بر حروف مشابه </a:t>
            </a:r>
            <a:r>
              <a:rPr lang="en-US" sz="2400" b="1" dirty="0">
                <a:latin typeface="Times New Roman" pitchFamily="18" charset="0"/>
                <a:cs typeface="Times New Roman" pitchFamily="18" charset="0"/>
              </a:rPr>
              <a:t>lower case </a:t>
            </a:r>
            <a:r>
              <a:rPr lang="fa-IR" sz="2400" b="1" dirty="0">
                <a:latin typeface="Times New Roman" pitchFamily="18" charset="0"/>
                <a:cs typeface="Times New Roman" pitchFamily="18" charset="0"/>
              </a:rPr>
              <a:t> مقدم هستند مثلا مقدار </a:t>
            </a:r>
            <a:r>
              <a:rPr lang="en-US" sz="2400" b="1" dirty="0">
                <a:latin typeface="Times New Roman" pitchFamily="18" charset="0"/>
                <a:cs typeface="Times New Roman" pitchFamily="18" charset="0"/>
              </a:rPr>
              <a:t>Yes  string </a:t>
            </a:r>
            <a:r>
              <a:rPr lang="fa-IR" sz="2400" b="1" dirty="0">
                <a:latin typeface="Times New Roman" pitchFamily="18" charset="0"/>
                <a:cs typeface="Times New Roman" pitchFamily="18" charset="0"/>
              </a:rPr>
              <a:t>قبل از </a:t>
            </a:r>
            <a:r>
              <a:rPr lang="en-US" sz="2400" b="1" dirty="0">
                <a:latin typeface="Times New Roman" pitchFamily="18" charset="0"/>
                <a:cs typeface="Times New Roman" pitchFamily="18" charset="0"/>
              </a:rPr>
              <a:t>yes </a:t>
            </a:r>
            <a:r>
              <a:rPr lang="fa-IR" sz="2400" b="1" dirty="0">
                <a:latin typeface="Times New Roman" pitchFamily="18" charset="0"/>
                <a:cs typeface="Times New Roman" pitchFamily="18" charset="0"/>
              </a:rPr>
              <a:t>در دسته بندي قرار دارد. سپس روي </a:t>
            </a:r>
            <a:r>
              <a:rPr lang="en-US" sz="2400" b="1" dirty="0">
                <a:latin typeface="Times New Roman" pitchFamily="18" charset="0"/>
                <a:cs typeface="Times New Roman" pitchFamily="18" charset="0"/>
              </a:rPr>
              <a:t>ok </a:t>
            </a:r>
            <a:r>
              <a:rPr lang="fa-IR" sz="2400" b="1" dirty="0">
                <a:latin typeface="Times New Roman" pitchFamily="18" charset="0"/>
                <a:cs typeface="Times New Roman" pitchFamily="18" charset="0"/>
              </a:rPr>
              <a:t>كليك مي كنيم.</a:t>
            </a:r>
            <a:endParaRPr lang="en-US" sz="2400" b="1" dirty="0">
              <a:latin typeface="Times New Roman" pitchFamily="18" charset="0"/>
              <a:cs typeface="Times New Roman" pitchFamily="18" charset="0"/>
            </a:endParaRPr>
          </a:p>
        </p:txBody>
      </p:sp>
      <p:pic>
        <p:nvPicPr>
          <p:cNvPr id="50180" name="Picture 7"/>
          <p:cNvPicPr>
            <a:picLocks noGrp="1" noChangeAspect="1" noChangeArrowheads="1"/>
          </p:cNvPicPr>
          <p:nvPr>
            <p:ph idx="1"/>
          </p:nvPr>
        </p:nvPicPr>
        <p:blipFill>
          <a:blip r:embed="rId2" cstate="print"/>
          <a:srcRect l="8154" t="22000" r="36607" b="48787"/>
          <a:stretch>
            <a:fillRect/>
          </a:stretch>
        </p:blipFill>
        <p:spPr>
          <a:xfrm>
            <a:off x="609600" y="1752600"/>
            <a:ext cx="4419600" cy="4191000"/>
          </a:xfrm>
          <a:noFill/>
        </p:spPr>
      </p:pic>
      <p:sp>
        <p:nvSpPr>
          <p:cNvPr id="50181" name="Oval 8"/>
          <p:cNvSpPr>
            <a:spLocks noChangeArrowheads="1"/>
          </p:cNvSpPr>
          <p:nvPr/>
        </p:nvSpPr>
        <p:spPr bwMode="auto">
          <a:xfrm>
            <a:off x="533400" y="2286000"/>
            <a:ext cx="838200" cy="1295400"/>
          </a:xfrm>
          <a:prstGeom prst="ellipse">
            <a:avLst/>
          </a:prstGeom>
          <a:noFill/>
          <a:ln w="28575">
            <a:solidFill>
              <a:schemeClr val="tx1"/>
            </a:solidFill>
            <a:round/>
            <a:headEnd/>
            <a:tailEnd/>
          </a:ln>
        </p:spPr>
        <p:txBody>
          <a:bodyPr wrap="none" anchor="ctr"/>
          <a:lstStyle/>
          <a:p>
            <a:endParaRPr lang="en-US"/>
          </a:p>
        </p:txBody>
      </p:sp>
      <p:sp>
        <p:nvSpPr>
          <p:cNvPr id="50182" name="Oval 9"/>
          <p:cNvSpPr>
            <a:spLocks noChangeArrowheads="1"/>
          </p:cNvSpPr>
          <p:nvPr/>
        </p:nvSpPr>
        <p:spPr bwMode="auto">
          <a:xfrm rot="-5400000">
            <a:off x="2095500" y="3314700"/>
            <a:ext cx="685800" cy="457200"/>
          </a:xfrm>
          <a:prstGeom prst="ellipse">
            <a:avLst/>
          </a:prstGeom>
          <a:noFill/>
          <a:ln w="28575">
            <a:solidFill>
              <a:schemeClr val="tx1"/>
            </a:solidFill>
            <a:round/>
            <a:headEnd/>
            <a:tailEnd/>
          </a:ln>
        </p:spPr>
        <p:txBody>
          <a:bodyPr wrap="none" anchor="ctr"/>
          <a:lstStyle/>
          <a:p>
            <a:endParaRPr lang="en-US"/>
          </a:p>
        </p:txBody>
      </p:sp>
      <p:sp>
        <p:nvSpPr>
          <p:cNvPr id="50183" name="Oval 10"/>
          <p:cNvSpPr>
            <a:spLocks noChangeArrowheads="1"/>
          </p:cNvSpPr>
          <p:nvPr/>
        </p:nvSpPr>
        <p:spPr bwMode="auto">
          <a:xfrm>
            <a:off x="2743200" y="2590800"/>
            <a:ext cx="1295400" cy="1295400"/>
          </a:xfrm>
          <a:prstGeom prst="ellipse">
            <a:avLst/>
          </a:prstGeom>
          <a:noFill/>
          <a:ln w="28575">
            <a:solidFill>
              <a:schemeClr val="tx1"/>
            </a:solidFill>
            <a:round/>
            <a:headEnd/>
            <a:tailEnd/>
          </a:ln>
        </p:spPr>
        <p:txBody>
          <a:bodyPr wrap="none" anchor="ctr"/>
          <a:lstStyle/>
          <a:p>
            <a:endParaRPr lang="en-US"/>
          </a:p>
        </p:txBody>
      </p:sp>
    </p:spTree>
  </p:cSld>
  <p:clrMapOvr>
    <a:masterClrMapping/>
  </p:clrMapOvr>
  <p:transition spd="med" advClick="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WordArt 4"/>
          <p:cNvSpPr>
            <a:spLocks noChangeArrowheads="1" noChangeShapeType="1" noTextEdit="1"/>
          </p:cNvSpPr>
          <p:nvPr/>
        </p:nvSpPr>
        <p:spPr bwMode="auto">
          <a:xfrm>
            <a:off x="609600" y="1676400"/>
            <a:ext cx="8001000" cy="3733800"/>
          </a:xfrm>
          <a:prstGeom prst="rect">
            <a:avLst/>
          </a:prstGeom>
        </p:spPr>
        <p:txBody>
          <a:bodyPr wrap="none" fromWordArt="1">
            <a:prstTxWarp prst="textDeflate">
              <a:avLst>
                <a:gd name="adj" fmla="val 18671"/>
              </a:avLst>
            </a:prstTxWarp>
          </a:bodyPr>
          <a:lstStyle/>
          <a:p>
            <a:pPr rtl="1">
              <a:defRPr/>
            </a:pPr>
            <a:r>
              <a:rPr lang="fa-IR" sz="2800" kern="10">
                <a:ln w="9525">
                  <a:solidFill>
                    <a:srgbClr val="000000"/>
                  </a:solidFill>
                  <a:round/>
                  <a:headEnd/>
                  <a:tailEnd/>
                </a:ln>
                <a:solidFill>
                  <a:srgbClr val="000000"/>
                </a:solidFill>
                <a:latin typeface="Impact"/>
                <a:cs typeface="Arial" charset="0"/>
              </a:rPr>
              <a:t>عمليات     </a:t>
            </a:r>
            <a:r>
              <a:rPr lang="en-US" sz="2800" kern="10">
                <a:ln w="9525">
                  <a:solidFill>
                    <a:srgbClr val="000000"/>
                  </a:solidFill>
                  <a:round/>
                  <a:headEnd/>
                  <a:tailEnd/>
                </a:ln>
                <a:solidFill>
                  <a:srgbClr val="000000"/>
                </a:solidFill>
                <a:latin typeface="Impact"/>
                <a:cs typeface="Arial" charset="0"/>
              </a:rPr>
              <a:t>s p l i t - f i l e  </a:t>
            </a:r>
            <a:r>
              <a:rPr lang="fa-IR" sz="2800" kern="10">
                <a:ln w="9525">
                  <a:solidFill>
                    <a:srgbClr val="000000"/>
                  </a:solidFill>
                  <a:round/>
                  <a:headEnd/>
                  <a:tailEnd/>
                </a:ln>
                <a:solidFill>
                  <a:srgbClr val="000000"/>
                </a:solidFill>
                <a:latin typeface="Impact"/>
                <a:cs typeface="Arial" charset="0"/>
              </a:rPr>
              <a:t>تقسيم دو يا چند قسمت</a:t>
            </a:r>
            <a:endParaRPr lang="en-US" sz="2800" kern="10">
              <a:ln w="9525">
                <a:solidFill>
                  <a:srgbClr val="000000"/>
                </a:solidFill>
                <a:round/>
                <a:headEnd/>
                <a:tailEnd/>
              </a:ln>
              <a:solidFill>
                <a:srgbClr val="000000"/>
              </a:solidFill>
              <a:latin typeface="Impact"/>
              <a:cs typeface="Arial" charset="0"/>
            </a:endParaRPr>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p:cTn id="7" dur="500" fill="hold"/>
                                        <p:tgtEl>
                                          <p:spTgt spid="187396"/>
                                        </p:tgtEl>
                                        <p:attrNameLst>
                                          <p:attrName>ppt_w</p:attrName>
                                        </p:attrNameLst>
                                      </p:cBhvr>
                                      <p:tavLst>
                                        <p:tav tm="0">
                                          <p:val>
                                            <p:fltVal val="0"/>
                                          </p:val>
                                        </p:tav>
                                        <p:tav tm="100000">
                                          <p:val>
                                            <p:strVal val="#ppt_w"/>
                                          </p:val>
                                        </p:tav>
                                      </p:tavLst>
                                    </p:anim>
                                    <p:anim calcmode="lin" valueType="num">
                                      <p:cBhvr>
                                        <p:cTn id="8" dur="500" fill="hold"/>
                                        <p:tgtEl>
                                          <p:spTgt spid="187396"/>
                                        </p:tgtEl>
                                        <p:attrNameLst>
                                          <p:attrName>ppt_h</p:attrName>
                                        </p:attrNameLst>
                                      </p:cBhvr>
                                      <p:tavLst>
                                        <p:tav tm="0">
                                          <p:val>
                                            <p:fltVal val="0"/>
                                          </p:val>
                                        </p:tav>
                                        <p:tav tm="100000">
                                          <p:val>
                                            <p:strVal val="#ppt_h"/>
                                          </p:val>
                                        </p:tav>
                                      </p:tavLst>
                                    </p:anim>
                                    <p:animEffect transition="in" filter="fade">
                                      <p:cBhvr>
                                        <p:cTn id="9" dur="5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rtl="1" eaLnBrk="1" hangingPunct="1"/>
            <a:r>
              <a:rPr lang="fa-IR" sz="3400">
                <a:cs typeface="B Farnaz" pitchFamily="2" charset="-78"/>
              </a:rPr>
              <a:t>عمليات </a:t>
            </a:r>
            <a:r>
              <a:rPr lang="en-US" sz="3400">
                <a:cs typeface="B Farnaz" pitchFamily="2" charset="-78"/>
              </a:rPr>
              <a:t> split-file</a:t>
            </a:r>
            <a:r>
              <a:rPr lang="fa-IR" sz="3400">
                <a:cs typeface="B Farnaz" pitchFamily="2" charset="-78"/>
              </a:rPr>
              <a:t>(تقسيم دو يا چند قسمت)</a:t>
            </a:r>
            <a:endParaRPr lang="en-US" sz="3400">
              <a:cs typeface="B Farnaz" pitchFamily="2" charset="-78"/>
            </a:endParaRPr>
          </a:p>
        </p:txBody>
      </p:sp>
      <p:sp>
        <p:nvSpPr>
          <p:cNvPr id="52227" name="Rectangle 3"/>
          <p:cNvSpPr>
            <a:spLocks noGrp="1" noChangeArrowheads="1"/>
          </p:cNvSpPr>
          <p:nvPr>
            <p:ph type="body" sz="half" idx="1"/>
          </p:nvPr>
        </p:nvSpPr>
        <p:spPr>
          <a:xfrm>
            <a:off x="4800600" y="1600200"/>
            <a:ext cx="3695700" cy="4267200"/>
          </a:xfrm>
        </p:spPr>
        <p:txBody>
          <a:bodyPr/>
          <a:lstStyle/>
          <a:p>
            <a:pPr algn="r" rtl="1" eaLnBrk="1" hangingPunct="1"/>
            <a:r>
              <a:rPr lang="fa-IR" sz="3200" b="1">
                <a:cs typeface="B Kamran" pitchFamily="2" charset="-78"/>
              </a:rPr>
              <a:t>اين عمليات براي تقسيم فايل اطلاعات خود به قسمتهاي مجزا جهت تحليل وآناليز بكارمي رود كه به ترتيب زير عمل مي كنيم:</a:t>
            </a:r>
            <a:endParaRPr lang="en-US" sz="3200" b="1">
              <a:cs typeface="B Kamran" pitchFamily="2" charset="-78"/>
            </a:endParaRPr>
          </a:p>
        </p:txBody>
      </p:sp>
      <p:pic>
        <p:nvPicPr>
          <p:cNvPr id="52228" name="Picture 6"/>
          <p:cNvPicPr>
            <a:picLocks noGrp="1" noChangeAspect="1" noChangeArrowheads="1"/>
          </p:cNvPicPr>
          <p:nvPr>
            <p:ph sz="half" idx="2"/>
          </p:nvPr>
        </p:nvPicPr>
        <p:blipFill>
          <a:blip r:embed="rId2" cstate="print"/>
          <a:srcRect l="8861" t="3117" r="73462" b="57922"/>
          <a:stretch>
            <a:fillRect/>
          </a:stretch>
        </p:blipFill>
        <p:spPr>
          <a:xfrm>
            <a:off x="1066800" y="1752600"/>
            <a:ext cx="2819400" cy="4114800"/>
          </a:xfrm>
        </p:spPr>
      </p:pic>
      <p:sp>
        <p:nvSpPr>
          <p:cNvPr id="52229" name="Oval 7"/>
          <p:cNvSpPr>
            <a:spLocks noChangeArrowheads="1"/>
          </p:cNvSpPr>
          <p:nvPr/>
        </p:nvSpPr>
        <p:spPr bwMode="auto">
          <a:xfrm>
            <a:off x="762000" y="5029200"/>
            <a:ext cx="3352800" cy="381000"/>
          </a:xfrm>
          <a:prstGeom prst="ellipse">
            <a:avLst/>
          </a:prstGeom>
          <a:noFill/>
          <a:ln w="57150">
            <a:solidFill>
              <a:schemeClr val="tx1"/>
            </a:solidFill>
            <a:round/>
            <a:headEnd/>
            <a:tailEnd/>
          </a:ln>
        </p:spPr>
        <p:txBody>
          <a:bodyPr wrap="none" anchor="ctr"/>
          <a:lstStyle/>
          <a:p>
            <a:endParaRPr lang="en-US"/>
          </a:p>
        </p:txBody>
      </p:sp>
    </p:spTree>
  </p:cSld>
  <p:clrMapOvr>
    <a:masterClrMapping/>
  </p:clrMapOvr>
  <p:transition advClick="0">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p:cNvPicPr>
            <a:picLocks noGrp="1" noChangeAspect="1" noChangeArrowheads="1"/>
          </p:cNvPicPr>
          <p:nvPr>
            <p:ph idx="1"/>
          </p:nvPr>
        </p:nvPicPr>
        <p:blipFill>
          <a:blip r:embed="rId2" cstate="print"/>
          <a:srcRect l="5714" t="16072" r="26666" b="37500"/>
          <a:stretch>
            <a:fillRect/>
          </a:stretch>
        </p:blipFill>
        <p:spPr>
          <a:xfrm>
            <a:off x="609600" y="1828800"/>
            <a:ext cx="4191000" cy="4191000"/>
          </a:xfrm>
        </p:spPr>
      </p:pic>
      <p:sp>
        <p:nvSpPr>
          <p:cNvPr id="53251" name="WordArt 8"/>
          <p:cNvSpPr>
            <a:spLocks noChangeArrowheads="1" noChangeShapeType="1" noTextEdit="1"/>
          </p:cNvSpPr>
          <p:nvPr/>
        </p:nvSpPr>
        <p:spPr bwMode="auto">
          <a:xfrm>
            <a:off x="838200" y="381000"/>
            <a:ext cx="3200400" cy="10668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split file</a:t>
            </a:r>
            <a:endParaRPr lang="fa-I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53252" name="Oval 9"/>
          <p:cNvSpPr>
            <a:spLocks noChangeArrowheads="1"/>
          </p:cNvSpPr>
          <p:nvPr/>
        </p:nvSpPr>
        <p:spPr bwMode="auto">
          <a:xfrm>
            <a:off x="1752600" y="2590800"/>
            <a:ext cx="1143000" cy="304800"/>
          </a:xfrm>
          <a:prstGeom prst="ellipse">
            <a:avLst/>
          </a:prstGeom>
          <a:noFill/>
          <a:ln w="38100">
            <a:solidFill>
              <a:schemeClr val="tx1"/>
            </a:solidFill>
            <a:prstDash val="sysDot"/>
            <a:round/>
            <a:headEnd/>
            <a:tailEnd/>
          </a:ln>
        </p:spPr>
        <p:txBody>
          <a:bodyPr wrap="none" anchor="ctr"/>
          <a:lstStyle/>
          <a:p>
            <a:endParaRPr lang="en-US"/>
          </a:p>
        </p:txBody>
      </p:sp>
      <p:sp>
        <p:nvSpPr>
          <p:cNvPr id="53253" name="Text Box 10"/>
          <p:cNvSpPr txBox="1">
            <a:spLocks noChangeArrowheads="1"/>
          </p:cNvSpPr>
          <p:nvPr/>
        </p:nvSpPr>
        <p:spPr bwMode="auto">
          <a:xfrm>
            <a:off x="4876800" y="1543050"/>
            <a:ext cx="4038600" cy="4093428"/>
          </a:xfrm>
          <a:prstGeom prst="rect">
            <a:avLst/>
          </a:prstGeom>
          <a:noFill/>
          <a:ln w="9525">
            <a:noFill/>
            <a:miter lim="800000"/>
            <a:headEnd/>
            <a:tailEnd/>
          </a:ln>
        </p:spPr>
        <p:txBody>
          <a:bodyPr>
            <a:spAutoFit/>
          </a:bodyPr>
          <a:lstStyle/>
          <a:p>
            <a:pPr algn="r" rtl="1" eaLnBrk="1" hangingPunct="1">
              <a:spcBef>
                <a:spcPct val="50000"/>
              </a:spcBef>
            </a:pPr>
            <a:r>
              <a:rPr lang="fa-IR" sz="2000" b="1" dirty="0">
                <a:latin typeface="Times New Roman" pitchFamily="18" charset="0"/>
                <a:cs typeface="Times New Roman" pitchFamily="18" charset="0"/>
              </a:rPr>
              <a:t>ابتدا گزینه  </a:t>
            </a:r>
            <a:r>
              <a:rPr lang="en-US" sz="2000" b="1" dirty="0">
                <a:latin typeface="Times New Roman" pitchFamily="18" charset="0"/>
                <a:cs typeface="Times New Roman" pitchFamily="18" charset="0"/>
              </a:rPr>
              <a:t>Organize </a:t>
            </a:r>
            <a:r>
              <a:rPr lang="en-US" sz="2000" b="1" dirty="0" err="1">
                <a:latin typeface="Times New Roman" pitchFamily="18" charset="0"/>
                <a:cs typeface="Times New Roman" pitchFamily="18" charset="0"/>
              </a:rPr>
              <a:t>outout</a:t>
            </a:r>
            <a:r>
              <a:rPr lang="en-US" sz="2000" b="1" dirty="0">
                <a:latin typeface="Times New Roman" pitchFamily="18" charset="0"/>
                <a:cs typeface="Times New Roman" pitchFamily="18" charset="0"/>
              </a:rPr>
              <a:t> by groups</a:t>
            </a:r>
            <a:r>
              <a:rPr lang="fa-IR" sz="2000" b="1" dirty="0">
                <a:latin typeface="Times New Roman" pitchFamily="18" charset="0"/>
                <a:cs typeface="Times New Roman" pitchFamily="18" charset="0"/>
              </a:rPr>
              <a:t>را انتخاب كنيد، سپس متغيرهايي كه مي خواهيد بر اساس آنها فايل شما به قسمت هاي مجزا تقسيم شود را انتخاب كنيد.ميتوان متغيرهاي رقمي   </a:t>
            </a:r>
            <a:r>
              <a:rPr lang="en-US" sz="2000" b="1" dirty="0">
                <a:latin typeface="Times New Roman" pitchFamily="18" charset="0"/>
                <a:cs typeface="Times New Roman" pitchFamily="18" charset="0"/>
              </a:rPr>
              <a:t>(numeric)</a:t>
            </a:r>
            <a:r>
              <a:rPr lang="fa-IR" sz="2000" b="1" dirty="0">
                <a:latin typeface="Times New Roman" pitchFamily="18" charset="0"/>
                <a:cs typeface="Times New Roman" pitchFamily="18" charset="0"/>
              </a:rPr>
              <a:t>مجزا تقسيم شود را انتخاب كنيد.ميتوان متغيرهاي رقمي   </a:t>
            </a:r>
            <a:r>
              <a:rPr lang="en-US" sz="2000" b="1" dirty="0">
                <a:latin typeface="Times New Roman" pitchFamily="18" charset="0"/>
                <a:cs typeface="Times New Roman" pitchFamily="18" charset="0"/>
              </a:rPr>
              <a:t>(numeric)</a:t>
            </a:r>
            <a:r>
              <a:rPr lang="fa-IR"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short string </a:t>
            </a:r>
            <a:r>
              <a:rPr lang="fa-IR" sz="2000" b="1" dirty="0">
                <a:latin typeface="Times New Roman" pitchFamily="18" charset="0"/>
                <a:cs typeface="Times New Roman" pitchFamily="18" charset="0"/>
              </a:rPr>
              <a:t>ويا </a:t>
            </a:r>
            <a:r>
              <a:rPr lang="en-US" sz="2000" b="1" dirty="0">
                <a:latin typeface="Times New Roman" pitchFamily="18" charset="0"/>
                <a:cs typeface="Times New Roman" pitchFamily="18" charset="0"/>
              </a:rPr>
              <a:t>long string</a:t>
            </a:r>
            <a:r>
              <a:rPr lang="fa-IR" sz="2000" b="1" dirty="0">
                <a:latin typeface="Times New Roman" pitchFamily="18" charset="0"/>
                <a:cs typeface="Times New Roman" pitchFamily="18" charset="0"/>
              </a:rPr>
              <a:t>را جهت گروه بندي در اين تقسيمها به كار ببريد.يك آناليز جداگانه براي هريك از اين زيرگروهها جديد بر اساس متغير گروه بندي انتخاب شده انجام ميشود و اگر چند متغير براي گروه بندي انتخاب كرده ايد ترتيب آنها در در كادر مهم است. سپس روي </a:t>
            </a:r>
            <a:r>
              <a:rPr lang="en-US" sz="2000" b="1" dirty="0">
                <a:latin typeface="Times New Roman" pitchFamily="18" charset="0"/>
                <a:cs typeface="Times New Roman" pitchFamily="18" charset="0"/>
              </a:rPr>
              <a:t>ok </a:t>
            </a:r>
            <a:r>
              <a:rPr lang="fa-IR" sz="2000" b="1" dirty="0">
                <a:latin typeface="Times New Roman" pitchFamily="18" charset="0"/>
                <a:cs typeface="Times New Roman" pitchFamily="18" charset="0"/>
              </a:rPr>
              <a:t>كليك ميكنيم.</a:t>
            </a:r>
            <a:endParaRPr lang="en-US" sz="2000" b="1" dirty="0">
              <a:latin typeface="Times New Roman" pitchFamily="18" charset="0"/>
              <a:cs typeface="Times New Roman" pitchFamily="18" charset="0"/>
            </a:endParaRPr>
          </a:p>
        </p:txBody>
      </p:sp>
      <p:sp>
        <p:nvSpPr>
          <p:cNvPr id="53254" name="Oval 11"/>
          <p:cNvSpPr>
            <a:spLocks noChangeArrowheads="1"/>
          </p:cNvSpPr>
          <p:nvPr/>
        </p:nvSpPr>
        <p:spPr bwMode="auto">
          <a:xfrm>
            <a:off x="1752600" y="2895600"/>
            <a:ext cx="1371600" cy="228600"/>
          </a:xfrm>
          <a:prstGeom prst="ellipse">
            <a:avLst/>
          </a:prstGeom>
          <a:noFill/>
          <a:ln w="38100">
            <a:solidFill>
              <a:schemeClr val="tx1"/>
            </a:solidFill>
            <a:prstDash val="sysDot"/>
            <a:round/>
            <a:headEnd/>
            <a:tailEnd/>
          </a:ln>
        </p:spPr>
        <p:txBody>
          <a:bodyPr wrap="none" anchor="ctr"/>
          <a:lstStyle/>
          <a:p>
            <a:endParaRPr lang="en-US"/>
          </a:p>
        </p:txBody>
      </p:sp>
      <p:sp>
        <p:nvSpPr>
          <p:cNvPr id="53255" name="Oval 12"/>
          <p:cNvSpPr>
            <a:spLocks noChangeArrowheads="1"/>
          </p:cNvSpPr>
          <p:nvPr/>
        </p:nvSpPr>
        <p:spPr bwMode="auto">
          <a:xfrm>
            <a:off x="2209800" y="3276600"/>
            <a:ext cx="609600" cy="1219200"/>
          </a:xfrm>
          <a:prstGeom prst="ellipse">
            <a:avLst/>
          </a:prstGeom>
          <a:noFill/>
          <a:ln w="38100">
            <a:solidFill>
              <a:schemeClr val="tx1"/>
            </a:solidFill>
            <a:round/>
            <a:headEnd/>
            <a:tailEnd/>
          </a:ln>
        </p:spPr>
        <p:txBody>
          <a:bodyPr wrap="none" anchor="ctr"/>
          <a:lstStyle/>
          <a:p>
            <a:endParaRPr lang="en-US"/>
          </a:p>
        </p:txBody>
      </p:sp>
      <p:sp>
        <p:nvSpPr>
          <p:cNvPr id="53256" name="Oval 13"/>
          <p:cNvSpPr>
            <a:spLocks noChangeArrowheads="1"/>
          </p:cNvSpPr>
          <p:nvPr/>
        </p:nvSpPr>
        <p:spPr bwMode="auto">
          <a:xfrm>
            <a:off x="609600" y="2209800"/>
            <a:ext cx="609600" cy="914400"/>
          </a:xfrm>
          <a:prstGeom prst="ellipse">
            <a:avLst/>
          </a:prstGeom>
          <a:noFill/>
          <a:ln w="28575">
            <a:solidFill>
              <a:schemeClr val="tx1"/>
            </a:solidFill>
            <a:round/>
            <a:headEnd/>
            <a:tailEnd/>
          </a:ln>
        </p:spPr>
        <p:txBody>
          <a:bodyPr wrap="none" anchor="ctr"/>
          <a:lstStyle/>
          <a:p>
            <a:endParaRPr lang="en-US"/>
          </a:p>
        </p:txBody>
      </p:sp>
      <p:sp>
        <p:nvSpPr>
          <p:cNvPr id="53257" name="Oval 14"/>
          <p:cNvSpPr>
            <a:spLocks noChangeArrowheads="1"/>
          </p:cNvSpPr>
          <p:nvPr/>
        </p:nvSpPr>
        <p:spPr bwMode="auto">
          <a:xfrm>
            <a:off x="1828800" y="3657600"/>
            <a:ext cx="304800" cy="381000"/>
          </a:xfrm>
          <a:prstGeom prst="ellipse">
            <a:avLst/>
          </a:prstGeom>
          <a:noFill/>
          <a:ln w="57150" cmpd="thinThick">
            <a:solidFill>
              <a:schemeClr val="tx1"/>
            </a:solidFill>
            <a:round/>
            <a:headEnd/>
            <a:tailEnd/>
          </a:ln>
        </p:spPr>
        <p:txBody>
          <a:bodyPr wrap="none" anchor="ctr"/>
          <a:lstStyle/>
          <a:p>
            <a:endParaRPr lang="en-US"/>
          </a:p>
        </p:txBody>
      </p:sp>
      <p:sp>
        <p:nvSpPr>
          <p:cNvPr id="53258" name="Line 15"/>
          <p:cNvSpPr>
            <a:spLocks noChangeShapeType="1"/>
          </p:cNvSpPr>
          <p:nvPr/>
        </p:nvSpPr>
        <p:spPr bwMode="auto">
          <a:xfrm>
            <a:off x="1066800" y="3124200"/>
            <a:ext cx="685800" cy="609600"/>
          </a:xfrm>
          <a:prstGeom prst="line">
            <a:avLst/>
          </a:prstGeom>
          <a:noFill/>
          <a:ln w="28575">
            <a:solidFill>
              <a:schemeClr val="tx1"/>
            </a:solidFill>
            <a:round/>
            <a:headEnd/>
            <a:tailEnd type="triangle" w="med" len="med"/>
          </a:ln>
        </p:spPr>
        <p:txBody>
          <a:bodyPr/>
          <a:lstStyle/>
          <a:p>
            <a:endParaRPr lang="fa-IR"/>
          </a:p>
        </p:txBody>
      </p:sp>
    </p:spTree>
  </p:cSld>
  <p:clrMapOvr>
    <a:masterClrMapping/>
  </p:clrMapOvr>
  <p:transition spd="med" advClick="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eaLnBrk="1" hangingPunct="1"/>
            <a:r>
              <a:rPr lang="en-US" sz="3400">
                <a:cs typeface="B Farnaz" pitchFamily="2" charset="-78"/>
              </a:rPr>
              <a:t>Split-file </a:t>
            </a:r>
            <a:r>
              <a:rPr lang="fa-IR" sz="3400">
                <a:cs typeface="B Farnaz" pitchFamily="2" charset="-78"/>
              </a:rPr>
              <a:t>ها براي عمليات  </a:t>
            </a:r>
            <a:r>
              <a:rPr lang="en-US" sz="3400">
                <a:cs typeface="B Farnaz" pitchFamily="2" charset="-78"/>
              </a:rPr>
              <a:t>case </a:t>
            </a:r>
            <a:r>
              <a:rPr lang="fa-IR" sz="3400">
                <a:cs typeface="B Farnaz" pitchFamily="2" charset="-78"/>
              </a:rPr>
              <a:t>دسته بندي</a:t>
            </a:r>
            <a:r>
              <a:rPr lang="fa-IR" sz="3400"/>
              <a:t> </a:t>
            </a:r>
            <a:endParaRPr lang="en-US" sz="3400"/>
          </a:p>
        </p:txBody>
      </p:sp>
      <p:sp>
        <p:nvSpPr>
          <p:cNvPr id="54275" name="Rectangle 3"/>
          <p:cNvSpPr>
            <a:spLocks noGrp="1" noChangeArrowheads="1"/>
          </p:cNvSpPr>
          <p:nvPr>
            <p:ph type="body" sz="half" idx="1"/>
          </p:nvPr>
        </p:nvSpPr>
        <p:spPr>
          <a:xfrm>
            <a:off x="3581400" y="1752600"/>
            <a:ext cx="4914900" cy="4267200"/>
          </a:xfrm>
        </p:spPr>
        <p:txBody>
          <a:bodyPr/>
          <a:lstStyle/>
          <a:p>
            <a:pPr algn="r" rtl="1" eaLnBrk="1" hangingPunct="1"/>
            <a:r>
              <a:rPr lang="fa-IR" sz="2900" b="1" dirty="0">
                <a:latin typeface="Times New Roman" pitchFamily="18" charset="0"/>
                <a:cs typeface="Times New Roman" pitchFamily="18" charset="0"/>
              </a:rPr>
              <a:t>عمليات </a:t>
            </a:r>
            <a:r>
              <a:rPr lang="en-US" sz="2900" b="1" dirty="0">
                <a:latin typeface="Times New Roman" pitchFamily="18" charset="0"/>
                <a:cs typeface="Times New Roman" pitchFamily="18" charset="0"/>
              </a:rPr>
              <a:t>split-file</a:t>
            </a:r>
            <a:r>
              <a:rPr lang="fa-IR" sz="2900" b="1" dirty="0">
                <a:latin typeface="Times New Roman" pitchFamily="18" charset="0"/>
                <a:cs typeface="Times New Roman" pitchFamily="18" charset="0"/>
              </a:rPr>
              <a:t>با توجه به هر مقدار متفاوت براي متغيرهاي گروه بندي انتخاب شده،يك زيرگروه جديد مي سازد.درنتيجه </a:t>
            </a:r>
            <a:r>
              <a:rPr lang="fa-IR" sz="2900" b="1" dirty="0">
                <a:solidFill>
                  <a:srgbClr val="FF0000"/>
                </a:solidFill>
                <a:latin typeface="Times New Roman" pitchFamily="18" charset="0"/>
                <a:cs typeface="Times New Roman" pitchFamily="18" charset="0"/>
              </a:rPr>
              <a:t>دسته بندي </a:t>
            </a:r>
            <a:r>
              <a:rPr lang="en-US" sz="2900" b="1" dirty="0">
                <a:solidFill>
                  <a:srgbClr val="FF0000"/>
                </a:solidFill>
                <a:latin typeface="Times New Roman" pitchFamily="18" charset="0"/>
                <a:cs typeface="Times New Roman" pitchFamily="18" charset="0"/>
              </a:rPr>
              <a:t>case </a:t>
            </a:r>
            <a:r>
              <a:rPr lang="fa-IR" sz="2900" b="1" dirty="0">
                <a:solidFill>
                  <a:srgbClr val="FF0000"/>
                </a:solidFill>
                <a:latin typeface="Times New Roman" pitchFamily="18" charset="0"/>
                <a:cs typeface="Times New Roman" pitchFamily="18" charset="0"/>
              </a:rPr>
              <a:t>ها بر اساس مقادير متغيرهاي گروه بندي  قبل از آغاز عمليات </a:t>
            </a:r>
            <a:r>
              <a:rPr lang="en-US" sz="2900" b="1" dirty="0">
                <a:solidFill>
                  <a:srgbClr val="FF0000"/>
                </a:solidFill>
                <a:latin typeface="Times New Roman" pitchFamily="18" charset="0"/>
                <a:cs typeface="Times New Roman" pitchFamily="18" charset="0"/>
              </a:rPr>
              <a:t>split –file </a:t>
            </a:r>
            <a:r>
              <a:rPr lang="fa-IR" sz="2900" b="1" dirty="0">
                <a:solidFill>
                  <a:srgbClr val="FF0000"/>
                </a:solidFill>
                <a:latin typeface="Times New Roman" pitchFamily="18" charset="0"/>
                <a:cs typeface="Times New Roman" pitchFamily="18" charset="0"/>
              </a:rPr>
              <a:t>امري مهم است</a:t>
            </a:r>
            <a:r>
              <a:rPr lang="fa-IR" sz="2900" b="1" dirty="0">
                <a:latin typeface="Times New Roman" pitchFamily="18" charset="0"/>
                <a:cs typeface="Times New Roman" pitchFamily="18" charset="0"/>
              </a:rPr>
              <a:t>. اگر اطلاعات فايل هم اكنون بر اساس ترتيب خوبي چيده شده اند گزينه </a:t>
            </a:r>
            <a:r>
              <a:rPr lang="en-US" sz="2900" b="1" dirty="0">
                <a:latin typeface="Times New Roman" pitchFamily="18" charset="0"/>
                <a:cs typeface="Times New Roman" pitchFamily="18" charset="0"/>
              </a:rPr>
              <a:t>file is already sorted </a:t>
            </a:r>
            <a:r>
              <a:rPr lang="fa-IR" sz="2900" b="1" dirty="0">
                <a:latin typeface="Times New Roman" pitchFamily="18" charset="0"/>
                <a:cs typeface="Times New Roman" pitchFamily="18" charset="0"/>
              </a:rPr>
              <a:t>راانتخاب كنيد.</a:t>
            </a:r>
            <a:endParaRPr lang="en-US" sz="2900" b="1" dirty="0">
              <a:latin typeface="Times New Roman" pitchFamily="18" charset="0"/>
              <a:cs typeface="Times New Roman" pitchFamily="18" charset="0"/>
            </a:endParaRPr>
          </a:p>
        </p:txBody>
      </p:sp>
      <p:pic>
        <p:nvPicPr>
          <p:cNvPr id="54276" name="Picture 6"/>
          <p:cNvPicPr>
            <a:picLocks noGrp="1" noChangeAspect="1" noChangeArrowheads="1"/>
          </p:cNvPicPr>
          <p:nvPr>
            <p:ph sz="half" idx="2"/>
          </p:nvPr>
        </p:nvPicPr>
        <p:blipFill>
          <a:blip r:embed="rId2" cstate="print"/>
          <a:srcRect l="3883" t="19643" r="30096" b="42857"/>
          <a:stretch>
            <a:fillRect/>
          </a:stretch>
        </p:blipFill>
        <p:spPr>
          <a:xfrm>
            <a:off x="381000" y="2133600"/>
            <a:ext cx="3276600" cy="3124200"/>
          </a:xfrm>
        </p:spPr>
      </p:pic>
      <p:sp>
        <p:nvSpPr>
          <p:cNvPr id="54277" name="Oval 7"/>
          <p:cNvSpPr>
            <a:spLocks noChangeArrowheads="1"/>
          </p:cNvSpPr>
          <p:nvPr/>
        </p:nvSpPr>
        <p:spPr bwMode="auto">
          <a:xfrm>
            <a:off x="1143000" y="4419600"/>
            <a:ext cx="1219200" cy="304800"/>
          </a:xfrm>
          <a:prstGeom prst="ellipse">
            <a:avLst/>
          </a:prstGeom>
          <a:noFill/>
          <a:ln w="38100">
            <a:solidFill>
              <a:schemeClr val="tx1"/>
            </a:solidFill>
            <a:round/>
            <a:headEnd/>
            <a:tailEnd/>
          </a:ln>
        </p:spPr>
        <p:txBody>
          <a:bodyPr wrap="none" anchor="ctr"/>
          <a:lstStyle/>
          <a:p>
            <a:endParaRPr lang="en-US"/>
          </a:p>
        </p:txBody>
      </p:sp>
      <p:sp>
        <p:nvSpPr>
          <p:cNvPr id="54278" name="Line 8"/>
          <p:cNvSpPr>
            <a:spLocks noChangeShapeType="1"/>
          </p:cNvSpPr>
          <p:nvPr/>
        </p:nvSpPr>
        <p:spPr bwMode="auto">
          <a:xfrm>
            <a:off x="2362200" y="4572000"/>
            <a:ext cx="1447800" cy="533400"/>
          </a:xfrm>
          <a:prstGeom prst="line">
            <a:avLst/>
          </a:prstGeom>
          <a:noFill/>
          <a:ln w="38100">
            <a:solidFill>
              <a:schemeClr val="tx1"/>
            </a:solidFill>
            <a:round/>
            <a:headEnd/>
            <a:tailEnd type="triangle" w="med" len="med"/>
          </a:ln>
        </p:spPr>
        <p:txBody>
          <a:bodyPr/>
          <a:lstStyle/>
          <a:p>
            <a:endParaRPr lang="fa-IR"/>
          </a:p>
        </p:txBody>
      </p:sp>
    </p:spTree>
  </p:cSld>
  <p:clrMapOvr>
    <a:masterClrMapping/>
  </p:clrMapOvr>
  <p:transition advClick="0">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algn="r" eaLnBrk="1" hangingPunct="1"/>
            <a:r>
              <a:rPr lang="en-US">
                <a:cs typeface="B Farnaz" pitchFamily="2" charset="-78"/>
              </a:rPr>
              <a:t>split-file </a:t>
            </a:r>
            <a:r>
              <a:rPr lang="fa-IR">
                <a:cs typeface="B Farnaz" pitchFamily="2" charset="-78"/>
              </a:rPr>
              <a:t>خاموش يا روشن كردن عمليات</a:t>
            </a:r>
            <a:endParaRPr lang="en-US">
              <a:cs typeface="B Farnaz" pitchFamily="2" charset="-78"/>
            </a:endParaRPr>
          </a:p>
        </p:txBody>
      </p:sp>
      <p:sp>
        <p:nvSpPr>
          <p:cNvPr id="55299" name="Rectangle 3"/>
          <p:cNvSpPr>
            <a:spLocks noGrp="1" noChangeArrowheads="1"/>
          </p:cNvSpPr>
          <p:nvPr>
            <p:ph type="body" sz="half" idx="1"/>
          </p:nvPr>
        </p:nvSpPr>
        <p:spPr>
          <a:xfrm>
            <a:off x="4648200" y="1752600"/>
            <a:ext cx="4076700" cy="4267200"/>
          </a:xfrm>
        </p:spPr>
        <p:txBody>
          <a:bodyPr/>
          <a:lstStyle/>
          <a:p>
            <a:pPr algn="r" rtl="1" eaLnBrk="1" hangingPunct="1"/>
            <a:r>
              <a:rPr lang="fa-IR" sz="3200" b="1">
                <a:latin typeface="Times New Roman" pitchFamily="18" charset="0"/>
                <a:cs typeface="Times New Roman" pitchFamily="18" charset="0"/>
              </a:rPr>
              <a:t>هربار كه عمليات </a:t>
            </a:r>
            <a:r>
              <a:rPr lang="en-US" sz="3200" b="1">
                <a:latin typeface="Times New Roman" pitchFamily="18" charset="0"/>
                <a:cs typeface="Times New Roman" pitchFamily="18" charset="0"/>
              </a:rPr>
              <a:t>Split-file</a:t>
            </a:r>
            <a:r>
              <a:rPr lang="fa-IR" sz="3200" b="1">
                <a:latin typeface="Times New Roman" pitchFamily="18" charset="0"/>
                <a:cs typeface="Times New Roman" pitchFamily="18" charset="0"/>
              </a:rPr>
              <a:t>را اجرا مي كنيد،اين گزينه تا هنگام شروع مجدد بعدي </a:t>
            </a:r>
            <a:r>
              <a:rPr lang="en-US" sz="3200" b="1">
                <a:latin typeface="Times New Roman" pitchFamily="18" charset="0"/>
                <a:cs typeface="Times New Roman" pitchFamily="18" charset="0"/>
              </a:rPr>
              <a:t>spss </a:t>
            </a:r>
            <a:r>
              <a:rPr lang="fa-IR" sz="3200" b="1">
                <a:latin typeface="Times New Roman" pitchFamily="18" charset="0"/>
                <a:cs typeface="Times New Roman" pitchFamily="18" charset="0"/>
              </a:rPr>
              <a:t> فعال وروشن مي ماند، مگر آنكه شما آنرا خاموش كنيد.سپس كليد</a:t>
            </a:r>
            <a:r>
              <a:rPr lang="en-US" sz="3200" b="1">
                <a:latin typeface="Times New Roman" pitchFamily="18" charset="0"/>
                <a:cs typeface="Times New Roman" pitchFamily="18" charset="0"/>
              </a:rPr>
              <a:t>ok </a:t>
            </a:r>
            <a:r>
              <a:rPr lang="fa-IR" sz="3200" b="1">
                <a:latin typeface="Times New Roman" pitchFamily="18" charset="0"/>
                <a:cs typeface="Times New Roman" pitchFamily="18" charset="0"/>
              </a:rPr>
              <a:t>را مي زنيم.</a:t>
            </a:r>
            <a:endParaRPr lang="en-US" sz="3200" b="1">
              <a:latin typeface="Times New Roman" pitchFamily="18" charset="0"/>
              <a:cs typeface="Times New Roman" pitchFamily="18" charset="0"/>
            </a:endParaRPr>
          </a:p>
        </p:txBody>
      </p:sp>
      <p:pic>
        <p:nvPicPr>
          <p:cNvPr id="55300" name="Picture 4"/>
          <p:cNvPicPr>
            <a:picLocks noGrp="1" noChangeAspect="1" noChangeArrowheads="1"/>
          </p:cNvPicPr>
          <p:nvPr>
            <p:ph sz="half" idx="2"/>
          </p:nvPr>
        </p:nvPicPr>
        <p:blipFill>
          <a:blip r:embed="rId2" cstate="print"/>
          <a:srcRect l="2380" t="18985" r="30952" b="37865"/>
          <a:stretch>
            <a:fillRect/>
          </a:stretch>
        </p:blipFill>
        <p:spPr>
          <a:xfrm>
            <a:off x="609600" y="2209800"/>
            <a:ext cx="3733800" cy="3810000"/>
          </a:xfrm>
          <a:noFill/>
          <a:ln w="28575">
            <a:solidFill>
              <a:schemeClr val="tx1"/>
            </a:solidFill>
          </a:ln>
        </p:spPr>
      </p:pic>
      <p:sp>
        <p:nvSpPr>
          <p:cNvPr id="55301" name="Oval 6"/>
          <p:cNvSpPr>
            <a:spLocks noChangeArrowheads="1"/>
          </p:cNvSpPr>
          <p:nvPr/>
        </p:nvSpPr>
        <p:spPr bwMode="auto">
          <a:xfrm>
            <a:off x="1447800" y="2286000"/>
            <a:ext cx="2133600" cy="304800"/>
          </a:xfrm>
          <a:prstGeom prst="ellipse">
            <a:avLst/>
          </a:prstGeom>
          <a:noFill/>
          <a:ln w="28575">
            <a:solidFill>
              <a:schemeClr val="tx1"/>
            </a:solidFill>
            <a:round/>
            <a:headEnd/>
            <a:tailEnd/>
          </a:ln>
        </p:spPr>
        <p:txBody>
          <a:bodyPr wrap="none" anchor="ctr"/>
          <a:lstStyle/>
          <a:p>
            <a:endParaRPr lang="en-US"/>
          </a:p>
        </p:txBody>
      </p:sp>
      <p:sp>
        <p:nvSpPr>
          <p:cNvPr id="55302" name="Oval 7"/>
          <p:cNvSpPr>
            <a:spLocks noChangeArrowheads="1"/>
          </p:cNvSpPr>
          <p:nvPr/>
        </p:nvSpPr>
        <p:spPr bwMode="auto">
          <a:xfrm>
            <a:off x="1447800" y="2590800"/>
            <a:ext cx="2057400" cy="685800"/>
          </a:xfrm>
          <a:prstGeom prst="ellipse">
            <a:avLst/>
          </a:prstGeom>
          <a:noFill/>
          <a:ln w="38100">
            <a:solidFill>
              <a:schemeClr val="tx1"/>
            </a:solidFill>
            <a:round/>
            <a:headEnd/>
            <a:tailEnd/>
          </a:ln>
        </p:spPr>
        <p:txBody>
          <a:bodyPr wrap="none" anchor="ctr"/>
          <a:lstStyle/>
          <a:p>
            <a:endParaRPr lang="en-US"/>
          </a:p>
        </p:txBody>
      </p:sp>
      <p:sp>
        <p:nvSpPr>
          <p:cNvPr id="55303" name="Line 8"/>
          <p:cNvSpPr>
            <a:spLocks noChangeShapeType="1"/>
          </p:cNvSpPr>
          <p:nvPr/>
        </p:nvSpPr>
        <p:spPr bwMode="auto">
          <a:xfrm>
            <a:off x="2438400" y="2057400"/>
            <a:ext cx="0" cy="228600"/>
          </a:xfrm>
          <a:prstGeom prst="line">
            <a:avLst/>
          </a:prstGeom>
          <a:noFill/>
          <a:ln w="28575">
            <a:solidFill>
              <a:schemeClr val="tx1"/>
            </a:solidFill>
            <a:round/>
            <a:headEnd/>
            <a:tailEnd type="triangle" w="med" len="med"/>
          </a:ln>
        </p:spPr>
        <p:txBody>
          <a:bodyPr/>
          <a:lstStyle/>
          <a:p>
            <a:endParaRPr lang="fa-IR"/>
          </a:p>
        </p:txBody>
      </p:sp>
      <p:sp>
        <p:nvSpPr>
          <p:cNvPr id="55304" name="WordArt 9"/>
          <p:cNvSpPr>
            <a:spLocks noChangeArrowheads="1" noChangeShapeType="1" noTextEdit="1"/>
          </p:cNvSpPr>
          <p:nvPr/>
        </p:nvSpPr>
        <p:spPr bwMode="auto">
          <a:xfrm>
            <a:off x="1447800" y="1752600"/>
            <a:ext cx="1890713" cy="304800"/>
          </a:xfrm>
          <a:prstGeom prst="rect">
            <a:avLst/>
          </a:prstGeom>
        </p:spPr>
        <p:txBody>
          <a:bodyPr wrap="none" fromWordArt="1">
            <a:prstTxWarp prst="textPlain">
              <a:avLst>
                <a:gd name="adj" fmla="val 50000"/>
              </a:avLst>
            </a:prstTxWarp>
          </a:bodyPr>
          <a:lstStyle/>
          <a:p>
            <a:pPr rtl="1"/>
            <a:r>
              <a:rPr lang="fa-IR" sz="3600" kern="10">
                <a:ln w="9525">
                  <a:solidFill>
                    <a:srgbClr val="000000"/>
                  </a:solidFill>
                  <a:round/>
                  <a:headEnd/>
                  <a:tailEnd/>
                </a:ln>
                <a:latin typeface="Arial"/>
                <a:cs typeface="Arial"/>
              </a:rPr>
              <a:t>خاموش ميكند</a:t>
            </a:r>
          </a:p>
        </p:txBody>
      </p:sp>
      <p:sp>
        <p:nvSpPr>
          <p:cNvPr id="55305" name="WordArt 10"/>
          <p:cNvSpPr>
            <a:spLocks noChangeArrowheads="1" noChangeShapeType="1" noTextEdit="1"/>
          </p:cNvSpPr>
          <p:nvPr/>
        </p:nvSpPr>
        <p:spPr bwMode="auto">
          <a:xfrm>
            <a:off x="1524000" y="3657600"/>
            <a:ext cx="2019300" cy="304800"/>
          </a:xfrm>
          <a:prstGeom prst="rect">
            <a:avLst/>
          </a:prstGeom>
        </p:spPr>
        <p:txBody>
          <a:bodyPr wrap="none" fromWordArt="1">
            <a:prstTxWarp prst="textPlain">
              <a:avLst>
                <a:gd name="adj" fmla="val 50000"/>
              </a:avLst>
            </a:prstTxWarp>
          </a:bodyPr>
          <a:lstStyle/>
          <a:p>
            <a:pPr rtl="1"/>
            <a:r>
              <a:rPr lang="fa-IR" sz="3600" kern="10">
                <a:ln w="9525">
                  <a:solidFill>
                    <a:srgbClr val="000000"/>
                  </a:solidFill>
                  <a:round/>
                  <a:headEnd/>
                  <a:tailEnd/>
                </a:ln>
                <a:latin typeface="Arial"/>
                <a:cs typeface="Arial"/>
              </a:rPr>
              <a:t>روشن ميكند</a:t>
            </a:r>
          </a:p>
        </p:txBody>
      </p:sp>
      <p:sp>
        <p:nvSpPr>
          <p:cNvPr id="55306" name="Line 11"/>
          <p:cNvSpPr>
            <a:spLocks noChangeShapeType="1"/>
          </p:cNvSpPr>
          <p:nvPr/>
        </p:nvSpPr>
        <p:spPr bwMode="auto">
          <a:xfrm flipH="1" flipV="1">
            <a:off x="2438400" y="3276600"/>
            <a:ext cx="0" cy="381000"/>
          </a:xfrm>
          <a:prstGeom prst="line">
            <a:avLst/>
          </a:prstGeom>
          <a:noFill/>
          <a:ln w="38100">
            <a:solidFill>
              <a:schemeClr val="tx1"/>
            </a:solidFill>
            <a:round/>
            <a:headEnd/>
            <a:tailEnd type="triangle" w="med" len="med"/>
          </a:ln>
        </p:spPr>
        <p:txBody>
          <a:bodyPr/>
          <a:lstStyle/>
          <a:p>
            <a:endParaRPr lang="fa-IR"/>
          </a:p>
        </p:txBody>
      </p:sp>
    </p:spTree>
  </p:cSld>
  <p:clrMapOvr>
    <a:masterClrMapping/>
  </p:clrMapOvr>
  <p:transition advClick="0">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4414" y="2143116"/>
            <a:ext cx="6500858" cy="3714776"/>
          </a:xfrm>
          <a:effectLst>
            <a:outerShdw blurRad="50800" dist="38100" algn="l" rotWithShape="0">
              <a:prstClr val="black">
                <a:alpha val="40000"/>
              </a:prstClr>
            </a:outerShdw>
          </a:effectLst>
        </p:spPr>
        <p:txBody>
          <a:bodyPr>
            <a:normAutofit/>
          </a:bodyPr>
          <a:lstStyle/>
          <a:p>
            <a:pPr algn="ctr" rtl="1">
              <a:buNone/>
            </a:pPr>
            <a:r>
              <a:rPr lang="fa-IR" sz="72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پایان قسمت دوم  </a:t>
            </a:r>
          </a:p>
          <a:p>
            <a:pPr algn="ctr" rtl="1">
              <a:buNone/>
            </a:pPr>
            <a:endParaRPr lang="fa-IR" sz="36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a:p>
            <a:pPr algn="ctr" rtl="1">
              <a:buNone/>
            </a:pPr>
            <a:endParaRPr lang="fa-IR" sz="40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p:txBody>
      </p:sp>
      <p:pic>
        <p:nvPicPr>
          <p:cNvPr id="7" name="Picture 6" descr="See it in SPSS - SPSS 15 copy"/>
          <p:cNvPicPr>
            <a:picLocks noChangeAspect="1" noChangeArrowheads="1"/>
          </p:cNvPicPr>
          <p:nvPr/>
        </p:nvPicPr>
        <p:blipFill>
          <a:blip r:embed="rId2" cstate="print"/>
          <a:srcRect/>
          <a:stretch>
            <a:fillRect/>
          </a:stretch>
        </p:blipFill>
        <p:spPr bwMode="auto">
          <a:xfrm>
            <a:off x="304800" y="228600"/>
            <a:ext cx="2971800" cy="1143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29</a:t>
            </a:fld>
            <a:endParaRPr lang="en-US"/>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0" y="300038"/>
            <a:ext cx="3621210" cy="914384"/>
          </a:xfrm>
        </p:spPr>
        <p:txBody>
          <a:bodyPr>
            <a:normAutofit/>
          </a:bodyPr>
          <a:lstStyle/>
          <a:p>
            <a:r>
              <a:rPr lang="fa-IR" sz="4000" b="1" dirty="0">
                <a:solidFill>
                  <a:schemeClr val="accent1"/>
                </a:solidFill>
                <a:cs typeface="B Titr" pitchFamily="2" charset="-78"/>
              </a:rPr>
              <a:t>عناوين مطالب</a:t>
            </a:r>
          </a:p>
        </p:txBody>
      </p:sp>
      <p:sp>
        <p:nvSpPr>
          <p:cNvPr id="5" name="Content Placeholder 4"/>
          <p:cNvSpPr>
            <a:spLocks noGrp="1"/>
          </p:cNvSpPr>
          <p:nvPr>
            <p:ph idx="1"/>
          </p:nvPr>
        </p:nvSpPr>
        <p:spPr>
          <a:xfrm>
            <a:off x="4267200" y="1905000"/>
            <a:ext cx="4590862" cy="1752600"/>
          </a:xfrm>
        </p:spPr>
        <p:txBody>
          <a:bodyPr>
            <a:noAutofit/>
          </a:bodyPr>
          <a:lstStyle/>
          <a:p>
            <a:r>
              <a:rPr lang="en-US" sz="2400" b="1" dirty="0">
                <a:solidFill>
                  <a:schemeClr val="accent2">
                    <a:lumMod val="40000"/>
                    <a:lumOff val="60000"/>
                  </a:schemeClr>
                </a:solidFill>
                <a:hlinkClick r:id="rId2" action="ppaction://hlinksldjump"/>
              </a:rPr>
              <a:t>transform</a:t>
            </a:r>
            <a:endParaRPr lang="fa-IR" sz="2400" b="1" dirty="0">
              <a:solidFill>
                <a:schemeClr val="accent2">
                  <a:lumMod val="40000"/>
                  <a:lumOff val="60000"/>
                </a:schemeClr>
              </a:solidFill>
              <a:hlinkClick r:id="rId2" action="ppaction://hlinksldjump"/>
            </a:endParaRPr>
          </a:p>
          <a:p>
            <a:r>
              <a:rPr lang="fa-IR" sz="2400" b="1" dirty="0">
                <a:solidFill>
                  <a:schemeClr val="accent2">
                    <a:lumMod val="40000"/>
                    <a:lumOff val="60000"/>
                  </a:schemeClr>
                </a:solidFill>
                <a:hlinkClick r:id="rId2" action="ppaction://hlinksldjump"/>
              </a:rPr>
              <a:t>تغيير در داده ها (</a:t>
            </a:r>
            <a:r>
              <a:rPr lang="en-US" sz="2400" b="1" dirty="0">
                <a:solidFill>
                  <a:schemeClr val="accent2">
                    <a:lumMod val="40000"/>
                    <a:lumOff val="60000"/>
                  </a:schemeClr>
                </a:solidFill>
                <a:hlinkClick r:id="rId2" action="ppaction://hlinksldjump"/>
              </a:rPr>
              <a:t>(Recode</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3" action="ppaction://hlinksldjump"/>
              </a:rPr>
              <a:t>تمرين مربوط به تغيير در داده ها</a:t>
            </a:r>
            <a:endParaRPr lang="fa-IR" sz="2400" b="1" dirty="0">
              <a:solidFill>
                <a:schemeClr val="accent2">
                  <a:lumMod val="40000"/>
                  <a:lumOff val="60000"/>
                </a:schemeClr>
              </a:solidFill>
              <a:hlinkClick r:id="rId4" action="ppaction://hlinksldjump"/>
            </a:endParaRPr>
          </a:p>
          <a:p>
            <a:pPr algn="r" rtl="1"/>
            <a:r>
              <a:rPr lang="fa-IR" sz="2400" b="1" dirty="0">
                <a:solidFill>
                  <a:schemeClr val="accent2">
                    <a:lumMod val="40000"/>
                    <a:lumOff val="60000"/>
                  </a:schemeClr>
                </a:solidFill>
                <a:hlinkClick r:id="rId4" action="ppaction://hlinksldjump"/>
              </a:rPr>
              <a:t>ساختن رديف براي فايل داده‌ها</a:t>
            </a:r>
            <a:endParaRPr lang="fa-IR" sz="2400" b="1" dirty="0">
              <a:solidFill>
                <a:schemeClr val="accent2">
                  <a:lumMod val="40000"/>
                  <a:lumOff val="60000"/>
                </a:schemeClr>
              </a:solidFill>
            </a:endParaRPr>
          </a:p>
          <a:p>
            <a:pPr algn="r" rtl="1">
              <a:buNone/>
            </a:pPr>
            <a:endParaRPr lang="fa-IR" sz="2400" b="1" dirty="0">
              <a:solidFill>
                <a:schemeClr val="accent2">
                  <a:lumMod val="40000"/>
                  <a:lumOff val="60000"/>
                </a:schemeClr>
              </a:solidFill>
            </a:endParaRPr>
          </a:p>
          <a:p>
            <a:pPr algn="r" rtl="1"/>
            <a:endParaRPr lang="fa-IR" sz="2400" b="1" dirty="0">
              <a:solidFill>
                <a:schemeClr val="accent2">
                  <a:lumMod val="40000"/>
                  <a:lumOff val="60000"/>
                </a:schemeClr>
              </a:solidFill>
            </a:endParaRPr>
          </a:p>
        </p:txBody>
      </p:sp>
      <p:sp>
        <p:nvSpPr>
          <p:cNvPr id="6" name="Down Arrow 5"/>
          <p:cNvSpPr/>
          <p:nvPr/>
        </p:nvSpPr>
        <p:spPr>
          <a:xfrm>
            <a:off x="714348" y="1928802"/>
            <a:ext cx="3786214" cy="1928826"/>
          </a:xfrm>
          <a:prstGeom prst="downArrow">
            <a:avLst/>
          </a:prstGeom>
          <a:effectLst>
            <a:outerShdw blurRad="50800" dist="25400" dir="5400000" rotWithShape="0">
              <a:srgbClr val="000000">
                <a:alpha val="4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Bardiya" pitchFamily="2" charset="-78"/>
              </a:rPr>
              <a:t>آنچه در اين قسمت خواهيد آموخت</a:t>
            </a:r>
          </a:p>
        </p:txBody>
      </p:sp>
      <p:sp>
        <p:nvSpPr>
          <p:cNvPr id="9" name="Slide Number Placeholder 8"/>
          <p:cNvSpPr>
            <a:spLocks noGrp="1"/>
          </p:cNvSpPr>
          <p:nvPr>
            <p:ph type="sldNum" sz="quarter" idx="12"/>
          </p:nvPr>
        </p:nvSpPr>
        <p:spPr/>
        <p:txBody>
          <a:bodyPr/>
          <a:lstStyle/>
          <a:p>
            <a:pPr>
              <a:defRPr/>
            </a:pPr>
            <a:fld id="{7C8E3E73-4799-4F9C-8E70-302AAC0E1144}" type="slidenum">
              <a:rPr lang="ar-SA" smtClean="0"/>
              <a:pPr>
                <a:defRPr/>
              </a:pPr>
              <a:t>3</a:t>
            </a:fld>
            <a:endParaRPr lang="en-US" dirty="0"/>
          </a:p>
        </p:txBody>
      </p:sp>
      <p:sp>
        <p:nvSpPr>
          <p:cNvPr id="8" name="Content Placeholder 4"/>
          <p:cNvSpPr txBox="1">
            <a:spLocks/>
          </p:cNvSpPr>
          <p:nvPr/>
        </p:nvSpPr>
        <p:spPr bwMode="auto">
          <a:xfrm>
            <a:off x="4114800" y="4343400"/>
            <a:ext cx="4590862"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r>
              <a:rPr kumimoji="0" lang="en-US"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hlinkClick r:id="" action="ppaction://noaction"/>
              </a:rPr>
              <a:t>data</a:t>
            </a:r>
            <a:endPar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hlinkClick r:id="" action="ppaction://noaction"/>
            </a:endParaRP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r>
              <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hlinkClick r:id="" action="ppaction://noaction"/>
              </a:rPr>
              <a:t>انتخاب نمونه ها</a:t>
            </a:r>
            <a:endPar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endParaRP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r>
              <a:rPr lang="fa-IR" sz="2400" b="1" dirty="0">
                <a:solidFill>
                  <a:schemeClr val="accent3">
                    <a:lumMod val="75000"/>
                  </a:schemeClr>
                </a:solidFill>
                <a:latin typeface="+mn-lt"/>
                <a:cs typeface="+mn-cs"/>
              </a:rPr>
              <a:t>مرتب کردن داده ها</a:t>
            </a: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r>
              <a:rPr kumimoji="0" lang="fa-IR" sz="2400" b="1" i="0" u="none" strike="noStrike" kern="1200" cap="none" spc="0" normalizeH="0" baseline="0" noProof="0" dirty="0">
                <a:ln>
                  <a:noFill/>
                </a:ln>
                <a:solidFill>
                  <a:schemeClr val="accent3">
                    <a:lumMod val="75000"/>
                  </a:schemeClr>
                </a:solidFill>
                <a:effectLst/>
                <a:uLnTx/>
                <a:uFillTx/>
                <a:latin typeface="+mn-lt"/>
                <a:ea typeface="+mn-ea"/>
                <a:cs typeface="+mn-cs"/>
              </a:rPr>
              <a:t>تقسیم بندی داده ها</a:t>
            </a: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endPar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endParaRP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endPar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endParaRPr>
          </a:p>
          <a:p>
            <a:pPr marL="292100" marR="0" lvl="0" indent="-292100" algn="r" defTabSz="914400" rtl="1" eaLnBrk="1" fontAlgn="base" latinLnBrk="0" hangingPunct="1">
              <a:lnSpc>
                <a:spcPct val="100000"/>
              </a:lnSpc>
              <a:spcBef>
                <a:spcPct val="0"/>
              </a:spcBef>
              <a:spcAft>
                <a:spcPct val="0"/>
              </a:spcAft>
              <a:buClr>
                <a:schemeClr val="accent1"/>
              </a:buClr>
              <a:buSzPct val="70000"/>
              <a:buFont typeface="Wingdings 2" pitchFamily="18" charset="2"/>
              <a:buChar char=""/>
              <a:tabLst/>
              <a:defRPr/>
            </a:pPr>
            <a:endParaRPr kumimoji="0" lang="fa-IR" sz="2400" b="1" i="0" u="none" strike="noStrike" kern="1200" cap="none" spc="0" normalizeH="0" baseline="0" noProof="0" dirty="0">
              <a:ln>
                <a:noFill/>
              </a:ln>
              <a:solidFill>
                <a:schemeClr val="accent2">
                  <a:lumMod val="40000"/>
                  <a:lumOff val="60000"/>
                </a:schemeClr>
              </a:solidFill>
              <a:effectLst/>
              <a:uLnTx/>
              <a:uFillTx/>
              <a:latin typeface="+mn-lt"/>
              <a:ea typeface="+mn-ea"/>
              <a:cs typeface="+mn-cs"/>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4"/>
          <p:cNvSpPr>
            <a:spLocks noChangeArrowheads="1" noChangeShapeType="1" noTextEdit="1"/>
          </p:cNvSpPr>
          <p:nvPr/>
        </p:nvSpPr>
        <p:spPr bwMode="auto">
          <a:xfrm>
            <a:off x="914400" y="533400"/>
            <a:ext cx="5191125" cy="990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transform</a:t>
            </a:r>
            <a:endParaRPr lang="fa-I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68611" name="Text Box 5"/>
          <p:cNvSpPr txBox="1">
            <a:spLocks noChangeArrowheads="1"/>
          </p:cNvSpPr>
          <p:nvPr/>
        </p:nvSpPr>
        <p:spPr bwMode="auto">
          <a:xfrm>
            <a:off x="4343400" y="1981200"/>
            <a:ext cx="42672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 name="Rectangle 8"/>
          <p:cNvSpPr/>
          <p:nvPr/>
        </p:nvSpPr>
        <p:spPr>
          <a:xfrm>
            <a:off x="1676400" y="2743200"/>
            <a:ext cx="5534763" cy="923330"/>
          </a:xfrm>
          <a:prstGeom prst="rect">
            <a:avLst/>
          </a:prstGeom>
        </p:spPr>
        <p:txBody>
          <a:bodyPr>
            <a:spAutoFit/>
          </a:bodyPr>
          <a:lstStyle/>
          <a:p>
            <a:pPr>
              <a:defRPr/>
            </a:pPr>
            <a:r>
              <a:rPr lang="fa-IR"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تغییر شکل دادن داده ها</a:t>
            </a:r>
          </a:p>
        </p:txBody>
      </p:sp>
    </p:spTree>
  </p:cSld>
  <p:clrMapOvr>
    <a:masterClrMapping/>
  </p:clrMapOvr>
  <p:transition spd="med" advClick="0">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8010B6-F039-4FC1-A803-0E7E26C1895A}" type="slidenum">
              <a:rPr lang="ar-SA"/>
              <a:pPr/>
              <a:t>5</a:t>
            </a:fld>
            <a:endParaRPr lang="en-US"/>
          </a:p>
        </p:txBody>
      </p:sp>
      <p:sp>
        <p:nvSpPr>
          <p:cNvPr id="166914"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sp>
        <p:nvSpPr>
          <p:cNvPr id="166915" name="Rectangle 3"/>
          <p:cNvSpPr>
            <a:spLocks noGrp="1" noChangeArrowheads="1"/>
          </p:cNvSpPr>
          <p:nvPr>
            <p:ph type="body" idx="1"/>
          </p:nvPr>
        </p:nvSpPr>
        <p:spPr>
          <a:xfrm>
            <a:off x="4714876" y="1752600"/>
            <a:ext cx="3714776" cy="3962416"/>
          </a:xfrm>
        </p:spPr>
        <p:txBody>
          <a:bodyPr/>
          <a:lstStyle/>
          <a:p>
            <a:pPr algn="just" rtl="1">
              <a:lnSpc>
                <a:spcPct val="80000"/>
              </a:lnSpc>
            </a:pPr>
            <a:r>
              <a:rPr lang="fa-IR" sz="2000" dirty="0"/>
              <a:t>گاهي اوقات می‌خواهیم داده‌های پیوسته را به چند طبقه دسته بندی كنیم (منظور تشكيل جدول توزيع فراواني است) می‌توانید از دستور</a:t>
            </a:r>
            <a:r>
              <a:rPr lang="en-US" sz="2000" dirty="0"/>
              <a:t> </a:t>
            </a:r>
            <a:r>
              <a:rPr lang="en-US" sz="1600" dirty="0"/>
              <a:t>Recode</a:t>
            </a:r>
            <a:r>
              <a:rPr lang="fa-IR" sz="1600" dirty="0"/>
              <a:t> </a:t>
            </a:r>
            <a:r>
              <a:rPr lang="fa-IR" sz="2000" dirty="0"/>
              <a:t>استفاده كنید. </a:t>
            </a:r>
          </a:p>
          <a:p>
            <a:pPr algn="just" rtl="1">
              <a:lnSpc>
                <a:spcPct val="80000"/>
              </a:lnSpc>
              <a:buNone/>
            </a:pPr>
            <a:endParaRPr lang="fa-IR" sz="2000" dirty="0"/>
          </a:p>
          <a:p>
            <a:pPr algn="just" rtl="1">
              <a:lnSpc>
                <a:spcPct val="80000"/>
              </a:lnSpc>
            </a:pPr>
            <a:r>
              <a:rPr lang="fa-IR" sz="2000" dirty="0"/>
              <a:t>ابتدا از منوی اصلی به گزینه </a:t>
            </a:r>
            <a:r>
              <a:rPr lang="en-US" sz="1600" dirty="0"/>
              <a:t>Transform </a:t>
            </a:r>
            <a:r>
              <a:rPr lang="fa-IR" sz="1600" dirty="0"/>
              <a:t> برويد. </a:t>
            </a:r>
            <a:r>
              <a:rPr lang="fa-IR" sz="2000" dirty="0"/>
              <a:t>دو گزینه پیش رو خواهيد داشت:</a:t>
            </a:r>
          </a:p>
          <a:p>
            <a:pPr algn="l">
              <a:lnSpc>
                <a:spcPct val="80000"/>
              </a:lnSpc>
              <a:buNone/>
            </a:pPr>
            <a:r>
              <a:rPr lang="en-US" sz="1600" dirty="0"/>
              <a:t>1- Recode into Same Variables…</a:t>
            </a:r>
            <a:endParaRPr lang="fa-IR" sz="1600" dirty="0"/>
          </a:p>
          <a:p>
            <a:pPr algn="just">
              <a:lnSpc>
                <a:spcPct val="80000"/>
              </a:lnSpc>
              <a:buNone/>
            </a:pPr>
            <a:r>
              <a:rPr lang="fa-IR" sz="2000" dirty="0"/>
              <a:t> 2.مقادیر تغییر یافته در همان متغیر ثبت شوند.</a:t>
            </a:r>
          </a:p>
          <a:p>
            <a:pPr algn="l" rtl="1">
              <a:lnSpc>
                <a:spcPct val="80000"/>
              </a:lnSpc>
              <a:buNone/>
            </a:pPr>
            <a:r>
              <a:rPr lang="en-US" sz="1600" dirty="0"/>
              <a:t>2-Recode into Different Variables…</a:t>
            </a:r>
            <a:endParaRPr lang="fa-IR" sz="1600" dirty="0"/>
          </a:p>
          <a:p>
            <a:pPr algn="just" rtl="1">
              <a:lnSpc>
                <a:spcPct val="80000"/>
              </a:lnSpc>
              <a:buFont typeface="Wingdings" pitchFamily="2" charset="2"/>
              <a:buNone/>
            </a:pPr>
            <a:r>
              <a:rPr lang="fa-IR" sz="2000" dirty="0"/>
              <a:t>  1.مقادیر تغییر یافته به متغیر جدید منتقل شوند.</a:t>
            </a:r>
          </a:p>
          <a:p>
            <a:pPr marL="0" indent="0" algn="just" rtl="1">
              <a:lnSpc>
                <a:spcPct val="80000"/>
              </a:lnSpc>
              <a:buFont typeface="Wingdings" pitchFamily="2" charset="2"/>
              <a:buNone/>
            </a:pPr>
            <a:r>
              <a:rPr lang="fa-IR" sz="2000" dirty="0"/>
              <a:t>گزينه دوم، گزينه مناسب است. آن را انتخاب كنيد تا به كادر محاوره مربوطه منتقل شويد.</a:t>
            </a:r>
            <a:endParaRPr lang="en-US" sz="2000" dirty="0"/>
          </a:p>
        </p:txBody>
      </p:sp>
      <p:pic>
        <p:nvPicPr>
          <p:cNvPr id="9" name="Picture 8" descr="1.jpg"/>
          <p:cNvPicPr>
            <a:picLocks noChangeAspect="1"/>
          </p:cNvPicPr>
          <p:nvPr/>
        </p:nvPicPr>
        <p:blipFill>
          <a:blip r:embed="rId2" cstate="print"/>
          <a:stretch>
            <a:fillRect/>
          </a:stretch>
        </p:blipFill>
        <p:spPr>
          <a:xfrm>
            <a:off x="1142976" y="2157428"/>
            <a:ext cx="3143250" cy="3486150"/>
          </a:xfrm>
          <a:prstGeom prst="rect">
            <a:avLst/>
          </a:prstGeom>
          <a:ln>
            <a:solidFill>
              <a:schemeClr val="tx1"/>
            </a:solidFill>
          </a:ln>
        </p:spPr>
      </p:pic>
      <p:sp>
        <p:nvSpPr>
          <p:cNvPr id="11"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cxnSp>
        <p:nvCxnSpPr>
          <p:cNvPr id="12" name="Straight Arrow Connector 11"/>
          <p:cNvCxnSpPr/>
          <p:nvPr/>
        </p:nvCxnSpPr>
        <p:spPr>
          <a:xfrm>
            <a:off x="857224" y="2714620"/>
            <a:ext cx="785818" cy="214314"/>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785786" y="3214686"/>
            <a:ext cx="785818" cy="1588"/>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18233" y="2428868"/>
            <a:ext cx="280846" cy="369332"/>
          </a:xfrm>
          <a:prstGeom prst="rect">
            <a:avLst/>
          </a:prstGeom>
          <a:noFill/>
          <a:ln>
            <a:solidFill>
              <a:schemeClr val="tx1"/>
            </a:solidFill>
          </a:ln>
        </p:spPr>
        <p:txBody>
          <a:bodyPr wrap="none" rtlCol="1">
            <a:spAutoFit/>
          </a:bodyPr>
          <a:lstStyle/>
          <a:p>
            <a:r>
              <a:rPr lang="fa-IR" dirty="0">
                <a:cs typeface="+mj-cs"/>
              </a:rPr>
              <a:t>1</a:t>
            </a:r>
          </a:p>
        </p:txBody>
      </p:sp>
      <p:sp>
        <p:nvSpPr>
          <p:cNvPr id="16" name="TextBox 15"/>
          <p:cNvSpPr txBox="1"/>
          <p:nvPr/>
        </p:nvSpPr>
        <p:spPr>
          <a:xfrm>
            <a:off x="547523" y="3040418"/>
            <a:ext cx="309701" cy="369332"/>
          </a:xfrm>
          <a:prstGeom prst="rect">
            <a:avLst/>
          </a:prstGeom>
          <a:noFill/>
          <a:ln>
            <a:solidFill>
              <a:schemeClr val="tx1"/>
            </a:solidFill>
          </a:ln>
        </p:spPr>
        <p:txBody>
          <a:bodyPr wrap="none" rtlCol="1">
            <a:spAutoFit/>
          </a:bodyPr>
          <a:lstStyle/>
          <a:p>
            <a:r>
              <a:rPr lang="fa-IR" dirty="0">
                <a:cs typeface="+mj-cs"/>
              </a:rPr>
              <a:t>2</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646238"/>
            <a:ext cx="7901014" cy="1782762"/>
          </a:xfrm>
        </p:spPr>
        <p:txBody>
          <a:bodyPr/>
          <a:lstStyle/>
          <a:p>
            <a:pPr marL="0" indent="0" algn="just">
              <a:buNone/>
            </a:pPr>
            <a:r>
              <a:rPr lang="fa-IR" sz="2000" dirty="0"/>
              <a:t>ابتدا متغیری را كه می‌خواهید تغییر دهید به كادر خالي سمت راست منتقل كنید. پس از انتقال، جلوی نام متغیر علامت سوال خواهد داشت كه باید در كادر سمت راست(1) ، یك نام وارد كنید و كلید </a:t>
            </a:r>
            <a:r>
              <a:rPr lang="en-US" sz="1600" dirty="0"/>
              <a:t>Change </a:t>
            </a:r>
            <a:r>
              <a:rPr lang="fa-IR" sz="1600" dirty="0"/>
              <a:t> </a:t>
            </a:r>
            <a:r>
              <a:rPr lang="fa-IR" sz="2000" dirty="0"/>
              <a:t>را بزنید(2) تا نام وارد شده، به جای علامت سوال قرار گیرد. سپس گزینه </a:t>
            </a:r>
            <a:r>
              <a:rPr lang="en-US" sz="1600" dirty="0"/>
              <a:t>Old and New Values</a:t>
            </a:r>
            <a:r>
              <a:rPr lang="fa-IR" sz="1600" dirty="0"/>
              <a:t> </a:t>
            </a:r>
            <a:r>
              <a:rPr lang="fa-IR" sz="2000" dirty="0"/>
              <a:t>را انتخاب كنيد (3) تا كادر محاوره مربوط به آن باز شود. در این كادر محاوره چند امکان وجود دارد:</a:t>
            </a:r>
          </a:p>
          <a:p>
            <a:pPr algn="just"/>
            <a:endParaRPr lang="fa-IR" sz="20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6</a:t>
            </a:fld>
            <a:endParaRPr lang="en-US"/>
          </a:p>
        </p:txBody>
      </p:sp>
      <p:sp>
        <p:nvSpPr>
          <p:cNvPr id="6"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grpSp>
        <p:nvGrpSpPr>
          <p:cNvPr id="18" name="Group 17"/>
          <p:cNvGrpSpPr/>
          <p:nvPr/>
        </p:nvGrpSpPr>
        <p:grpSpPr>
          <a:xfrm>
            <a:off x="1357290" y="3071810"/>
            <a:ext cx="6000792" cy="3184265"/>
            <a:chOff x="1357290" y="3071810"/>
            <a:chExt cx="6000792" cy="3184265"/>
          </a:xfrm>
        </p:grpSpPr>
        <p:pic>
          <p:nvPicPr>
            <p:cNvPr id="17" name="Picture 16" descr="1.jpg"/>
            <p:cNvPicPr>
              <a:picLocks noChangeAspect="1"/>
            </p:cNvPicPr>
            <p:nvPr/>
          </p:nvPicPr>
          <p:blipFill>
            <a:blip r:embed="rId2" cstate="print"/>
            <a:stretch>
              <a:fillRect/>
            </a:stretch>
          </p:blipFill>
          <p:spPr>
            <a:xfrm>
              <a:off x="1357290" y="3071810"/>
              <a:ext cx="5286412" cy="3184265"/>
            </a:xfrm>
            <a:prstGeom prst="rect">
              <a:avLst/>
            </a:prstGeom>
          </p:spPr>
        </p:pic>
        <p:sp>
          <p:nvSpPr>
            <p:cNvPr id="7" name="Left Arrow 6"/>
            <p:cNvSpPr/>
            <p:nvPr/>
          </p:nvSpPr>
          <p:spPr>
            <a:xfrm>
              <a:off x="6357950" y="3753252"/>
              <a:ext cx="1000132" cy="285752"/>
            </a:xfrm>
            <a:prstGeom prst="leftArrow">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Left Arrow 7"/>
            <p:cNvSpPr/>
            <p:nvPr/>
          </p:nvSpPr>
          <p:spPr>
            <a:xfrm>
              <a:off x="6357950" y="4369836"/>
              <a:ext cx="857256" cy="285752"/>
            </a:xfrm>
            <a:prstGeom prst="leftArrow">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Left Arrow 8"/>
            <p:cNvSpPr/>
            <p:nvPr/>
          </p:nvSpPr>
          <p:spPr>
            <a:xfrm>
              <a:off x="4572000" y="5210887"/>
              <a:ext cx="857256" cy="285752"/>
            </a:xfrm>
            <a:prstGeom prst="leftArrow">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p:cNvSpPr txBox="1"/>
            <p:nvPr/>
          </p:nvSpPr>
          <p:spPr>
            <a:xfrm>
              <a:off x="6929454" y="3714752"/>
              <a:ext cx="284052" cy="369332"/>
            </a:xfrm>
            <a:prstGeom prst="rect">
              <a:avLst/>
            </a:prstGeom>
            <a:noFill/>
            <a:ln>
              <a:solidFill>
                <a:schemeClr val="tx1"/>
              </a:solidFill>
            </a:ln>
          </p:spPr>
          <p:txBody>
            <a:bodyPr wrap="none" rtlCol="1">
              <a:spAutoFit/>
            </a:bodyPr>
            <a:lstStyle/>
            <a:p>
              <a:r>
                <a:rPr lang="fa-IR" dirty="0">
                  <a:cs typeface="+mj-cs"/>
                </a:rPr>
                <a:t>1</a:t>
              </a:r>
            </a:p>
          </p:txBody>
        </p:sp>
        <p:sp>
          <p:nvSpPr>
            <p:cNvPr id="11" name="TextBox 10"/>
            <p:cNvSpPr txBox="1"/>
            <p:nvPr/>
          </p:nvSpPr>
          <p:spPr>
            <a:xfrm>
              <a:off x="6762629" y="4319194"/>
              <a:ext cx="309701" cy="369332"/>
            </a:xfrm>
            <a:prstGeom prst="rect">
              <a:avLst/>
            </a:prstGeom>
            <a:noFill/>
            <a:ln>
              <a:solidFill>
                <a:schemeClr val="tx1"/>
              </a:solidFill>
            </a:ln>
          </p:spPr>
          <p:txBody>
            <a:bodyPr wrap="none" rtlCol="1">
              <a:spAutoFit/>
            </a:bodyPr>
            <a:lstStyle/>
            <a:p>
              <a:r>
                <a:rPr lang="fa-IR" dirty="0">
                  <a:cs typeface="+mj-cs"/>
                </a:rPr>
                <a:t>2</a:t>
              </a:r>
            </a:p>
          </p:txBody>
        </p:sp>
        <p:sp>
          <p:nvSpPr>
            <p:cNvPr id="12" name="TextBox 11"/>
            <p:cNvSpPr txBox="1"/>
            <p:nvPr/>
          </p:nvSpPr>
          <p:spPr>
            <a:xfrm>
              <a:off x="4977315" y="5182012"/>
              <a:ext cx="335349" cy="369332"/>
            </a:xfrm>
            <a:prstGeom prst="rect">
              <a:avLst/>
            </a:prstGeom>
            <a:noFill/>
            <a:ln>
              <a:solidFill>
                <a:schemeClr val="tx1"/>
              </a:solidFill>
            </a:ln>
          </p:spPr>
          <p:txBody>
            <a:bodyPr wrap="none" rtlCol="1">
              <a:spAutoFit/>
            </a:bodyPr>
            <a:lstStyle/>
            <a:p>
              <a:r>
                <a:rPr lang="fa-IR" dirty="0">
                  <a:cs typeface="+mj-cs"/>
                </a:rPr>
                <a:t>3</a:t>
              </a:r>
            </a:p>
          </p:txBody>
        </p:sp>
      </p:grpSp>
      <p:sp>
        <p:nvSpPr>
          <p:cNvPr id="16"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43C0C2-D178-48FC-81E4-43E6DF9A4BE3}" type="slidenum">
              <a:rPr lang="ar-SA"/>
              <a:pPr/>
              <a:t>7</a:t>
            </a:fld>
            <a:endParaRPr lang="en-US"/>
          </a:p>
        </p:txBody>
      </p:sp>
      <p:sp>
        <p:nvSpPr>
          <p:cNvPr id="169987" name="Rectangle 3"/>
          <p:cNvSpPr>
            <a:spLocks noGrp="1" noChangeArrowheads="1"/>
          </p:cNvSpPr>
          <p:nvPr>
            <p:ph type="body" idx="1"/>
          </p:nvPr>
        </p:nvSpPr>
        <p:spPr>
          <a:xfrm>
            <a:off x="4929190" y="1857364"/>
            <a:ext cx="3643338" cy="3995734"/>
          </a:xfrm>
        </p:spPr>
        <p:txBody>
          <a:bodyPr/>
          <a:lstStyle/>
          <a:p>
            <a:pPr algn="just" rtl="1">
              <a:lnSpc>
                <a:spcPct val="80000"/>
              </a:lnSpc>
              <a:buFont typeface="Wingdings" pitchFamily="2" charset="2"/>
              <a:buNone/>
            </a:pPr>
            <a:r>
              <a:rPr lang="fa-IR" sz="2000" dirty="0"/>
              <a:t>1- اگر قصد تغییر یک یا چند مقدار از یک متغیر را دارید گزینه </a:t>
            </a:r>
            <a:r>
              <a:rPr lang="en-US" sz="1400" dirty="0"/>
              <a:t>Value</a:t>
            </a:r>
            <a:r>
              <a:rPr lang="fa-IR" sz="1600" dirty="0"/>
              <a:t> </a:t>
            </a:r>
            <a:r>
              <a:rPr lang="fa-IR" sz="2000" dirty="0"/>
              <a:t>را انتخاب کنید که نحوه استفاده از آن به صورت زیر است: </a:t>
            </a:r>
          </a:p>
          <a:p>
            <a:pPr algn="just" rtl="1">
              <a:lnSpc>
                <a:spcPct val="80000"/>
              </a:lnSpc>
            </a:pPr>
            <a:r>
              <a:rPr lang="fa-IR" sz="2000" dirty="0"/>
              <a:t>مقدار متغیری را كه می‌خواهید تغییر دهید در قسمت </a:t>
            </a:r>
            <a:r>
              <a:rPr lang="en-US" sz="1400" dirty="0"/>
              <a:t>Old Value</a:t>
            </a:r>
            <a:r>
              <a:rPr lang="fa-IR" sz="1600" dirty="0"/>
              <a:t> </a:t>
            </a:r>
            <a:r>
              <a:rPr lang="fa-IR" sz="2000" dirty="0"/>
              <a:t>و مقدار جدید آن را در قسمت  </a:t>
            </a:r>
            <a:r>
              <a:rPr lang="en-US" sz="1400" dirty="0"/>
              <a:t>New Value</a:t>
            </a:r>
            <a:r>
              <a:rPr lang="fa-IR" sz="1400" dirty="0"/>
              <a:t> </a:t>
            </a:r>
            <a:r>
              <a:rPr lang="fa-IR" sz="2000" dirty="0"/>
              <a:t>وارد كنید. سپس كلید </a:t>
            </a:r>
            <a:r>
              <a:rPr lang="en-US" sz="1400" dirty="0"/>
              <a:t>Add</a:t>
            </a:r>
            <a:r>
              <a:rPr lang="en-US" sz="2000" dirty="0"/>
              <a:t> </a:t>
            </a:r>
            <a:r>
              <a:rPr lang="fa-IR" sz="2000" dirty="0"/>
              <a:t> را بفشارید تا تغییرات به پنجره پایین منتقل شود. به همین منوال همه مقادیری كه می‌خواهید تغییر دهید را اضافه کنید.</a:t>
            </a:r>
          </a:p>
          <a:p>
            <a:pPr algn="just" rtl="1">
              <a:lnSpc>
                <a:spcPct val="80000"/>
              </a:lnSpc>
              <a:buFont typeface="Wingdings" pitchFamily="2" charset="2"/>
              <a:buNone/>
            </a:pPr>
            <a:r>
              <a:rPr lang="fa-IR" sz="2000" dirty="0"/>
              <a:t> 2- براي تغيير مقادیر گمشده از گزینه:</a:t>
            </a:r>
          </a:p>
          <a:p>
            <a:pPr algn="just">
              <a:lnSpc>
                <a:spcPct val="80000"/>
              </a:lnSpc>
              <a:buNone/>
            </a:pPr>
            <a:r>
              <a:rPr lang="en-US" sz="1400" dirty="0"/>
              <a:t>System missing     </a:t>
            </a:r>
            <a:r>
              <a:rPr lang="fa-IR" sz="1400" dirty="0"/>
              <a:t> </a:t>
            </a:r>
            <a:r>
              <a:rPr lang="fa-IR" sz="2000" dirty="0"/>
              <a:t>استفاده كنید.</a:t>
            </a:r>
          </a:p>
          <a:p>
            <a:pPr algn="just">
              <a:lnSpc>
                <a:spcPct val="80000"/>
              </a:lnSpc>
              <a:buNone/>
            </a:pPr>
            <a:r>
              <a:rPr lang="fa-IR" sz="2000" dirty="0"/>
              <a:t>    و براي نگهداشتن يك كپي از مقادير قديم از گزينه زير استفاده كنيد:</a:t>
            </a:r>
          </a:p>
          <a:p>
            <a:pPr algn="just" rtl="1">
              <a:lnSpc>
                <a:spcPct val="80000"/>
              </a:lnSpc>
              <a:buFont typeface="Wingdings" pitchFamily="2" charset="2"/>
              <a:buNone/>
            </a:pPr>
            <a:r>
              <a:rPr lang="fa-IR" sz="1600" dirty="0"/>
              <a:t>    </a:t>
            </a:r>
            <a:r>
              <a:rPr lang="en-US" sz="1400" dirty="0"/>
              <a:t>Copy Old Value(s)</a:t>
            </a:r>
            <a:endParaRPr lang="fa-IR" sz="2000" dirty="0"/>
          </a:p>
          <a:p>
            <a:pPr algn="just" rtl="1">
              <a:lnSpc>
                <a:spcPct val="80000"/>
              </a:lnSpc>
              <a:buFont typeface="Wingdings" pitchFamily="2" charset="2"/>
              <a:buNone/>
            </a:pPr>
            <a:endParaRPr lang="en-US" sz="2000" dirty="0"/>
          </a:p>
          <a:p>
            <a:pPr algn="just" rtl="1">
              <a:lnSpc>
                <a:spcPct val="80000"/>
              </a:lnSpc>
            </a:pPr>
            <a:endParaRPr lang="en-US" sz="2000" dirty="0"/>
          </a:p>
        </p:txBody>
      </p:sp>
      <p:sp>
        <p:nvSpPr>
          <p:cNvPr id="9"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pic>
        <p:nvPicPr>
          <p:cNvPr id="10" name="Picture 9" descr="2.jpg"/>
          <p:cNvPicPr>
            <a:picLocks noChangeAspect="1"/>
          </p:cNvPicPr>
          <p:nvPr/>
        </p:nvPicPr>
        <p:blipFill>
          <a:blip r:embed="rId2" cstate="print"/>
          <a:stretch>
            <a:fillRect/>
          </a:stretch>
        </p:blipFill>
        <p:spPr>
          <a:xfrm>
            <a:off x="358884" y="2185351"/>
            <a:ext cx="4355992" cy="3029600"/>
          </a:xfrm>
          <a:prstGeom prst="rect">
            <a:avLst/>
          </a:prstGeom>
        </p:spPr>
      </p:pic>
      <p:cxnSp>
        <p:nvCxnSpPr>
          <p:cNvPr id="14" name="Straight Arrow Connector 13"/>
          <p:cNvCxnSpPr/>
          <p:nvPr/>
        </p:nvCxnSpPr>
        <p:spPr>
          <a:xfrm rot="5400000">
            <a:off x="1250133" y="2178835"/>
            <a:ext cx="785818" cy="428628"/>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1857356" y="2000240"/>
            <a:ext cx="1285884" cy="642942"/>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761241" y="1714488"/>
            <a:ext cx="280846" cy="369332"/>
          </a:xfrm>
          <a:prstGeom prst="rect">
            <a:avLst/>
          </a:prstGeom>
          <a:noFill/>
          <a:ln>
            <a:solidFill>
              <a:schemeClr val="tx1"/>
            </a:solidFill>
          </a:ln>
        </p:spPr>
        <p:txBody>
          <a:bodyPr wrap="none" rtlCol="1">
            <a:spAutoFit/>
          </a:bodyPr>
          <a:lstStyle/>
          <a:p>
            <a:r>
              <a:rPr lang="fa-IR" dirty="0">
                <a:cs typeface="+mj-cs"/>
              </a:rPr>
              <a:t>1</a:t>
            </a:r>
          </a:p>
        </p:txBody>
      </p:sp>
      <p:cxnSp>
        <p:nvCxnSpPr>
          <p:cNvPr id="19" name="Straight Arrow Connector 18"/>
          <p:cNvCxnSpPr/>
          <p:nvPr/>
        </p:nvCxnSpPr>
        <p:spPr>
          <a:xfrm rot="10800000">
            <a:off x="3286116" y="3000372"/>
            <a:ext cx="928694" cy="1588"/>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4114517" y="2857496"/>
            <a:ext cx="309701" cy="369332"/>
          </a:xfrm>
          <a:prstGeom prst="rect">
            <a:avLst/>
          </a:prstGeom>
          <a:noFill/>
          <a:ln>
            <a:solidFill>
              <a:schemeClr val="tx1"/>
            </a:solidFill>
          </a:ln>
        </p:spPr>
        <p:txBody>
          <a:bodyPr wrap="none" rtlCol="1">
            <a:spAutoFit/>
          </a:bodyPr>
          <a:lstStyle/>
          <a:p>
            <a:r>
              <a:rPr lang="fa-IR" dirty="0">
                <a:cs typeface="+mj-cs"/>
              </a:rPr>
              <a:t>2</a:t>
            </a:r>
          </a:p>
        </p:txBody>
      </p:sp>
      <p:cxnSp>
        <p:nvCxnSpPr>
          <p:cNvPr id="23" name="Straight Arrow Connector 22"/>
          <p:cNvCxnSpPr>
            <a:stCxn id="17" idx="2"/>
          </p:cNvCxnSpPr>
          <p:nvPr/>
        </p:nvCxnSpPr>
        <p:spPr>
          <a:xfrm rot="16200000" flipH="1">
            <a:off x="1456953" y="2528531"/>
            <a:ext cx="1345180" cy="45575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24"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CFC048F-19B7-4689-ACE1-2CFD641CDC5E}" type="slidenum">
              <a:rPr lang="ar-SA"/>
              <a:pPr/>
              <a:t>8</a:t>
            </a:fld>
            <a:endParaRPr lang="en-US"/>
          </a:p>
        </p:txBody>
      </p:sp>
      <p:sp>
        <p:nvSpPr>
          <p:cNvPr id="197635" name="Rectangle 3"/>
          <p:cNvSpPr>
            <a:spLocks noGrp="1" noChangeArrowheads="1"/>
          </p:cNvSpPr>
          <p:nvPr>
            <p:ph type="body" idx="1"/>
          </p:nvPr>
        </p:nvSpPr>
        <p:spPr>
          <a:xfrm>
            <a:off x="5059390" y="1928802"/>
            <a:ext cx="3513138" cy="3498866"/>
          </a:xfrm>
        </p:spPr>
        <p:txBody>
          <a:bodyPr/>
          <a:lstStyle/>
          <a:p>
            <a:pPr algn="just" rtl="1">
              <a:lnSpc>
                <a:spcPct val="80000"/>
              </a:lnSpc>
              <a:buFont typeface="Wingdings" pitchFamily="2" charset="2"/>
              <a:buNone/>
            </a:pPr>
            <a:r>
              <a:rPr lang="fa-IR" sz="1800" dirty="0"/>
              <a:t>3. اگر مقادير متغیر پیوسته‌اي را می‌خواهید تغییر دهيد، گزینه </a:t>
            </a:r>
            <a:r>
              <a:rPr lang="en-US" sz="1400" dirty="0"/>
              <a:t>Range </a:t>
            </a:r>
            <a:r>
              <a:rPr lang="fa-IR" sz="1400" dirty="0"/>
              <a:t> </a:t>
            </a:r>
            <a:r>
              <a:rPr lang="fa-IR" sz="1800" dirty="0"/>
              <a:t>را انتخاب كنيد و حدود تغییرات را به شکل دو مقدار ابتدایی و انتهایی وارد كنید.</a:t>
            </a:r>
          </a:p>
          <a:p>
            <a:pPr algn="just" rtl="1">
              <a:lnSpc>
                <a:spcPct val="80000"/>
              </a:lnSpc>
              <a:buFont typeface="Wingdings" pitchFamily="2" charset="2"/>
              <a:buNone/>
            </a:pPr>
            <a:r>
              <a:rPr lang="fa-IR" sz="1800" dirty="0"/>
              <a:t>4. در گزینه </a:t>
            </a:r>
            <a:r>
              <a:rPr lang="en-US" sz="1400" dirty="0"/>
              <a:t>Range Lowest </a:t>
            </a:r>
            <a:r>
              <a:rPr lang="fa-IR" sz="1400" dirty="0"/>
              <a:t> </a:t>
            </a:r>
            <a:r>
              <a:rPr lang="fa-IR" sz="1800" dirty="0"/>
              <a:t>مقادیر كمتر از یك مقدار را وارد كنید.</a:t>
            </a:r>
          </a:p>
          <a:p>
            <a:pPr algn="just" rtl="1">
              <a:lnSpc>
                <a:spcPct val="80000"/>
              </a:lnSpc>
              <a:buFont typeface="Wingdings" pitchFamily="2" charset="2"/>
              <a:buNone/>
            </a:pPr>
            <a:r>
              <a:rPr lang="fa-IR" sz="1800" dirty="0"/>
              <a:t>5. در گزینه </a:t>
            </a:r>
            <a:r>
              <a:rPr lang="en-US" sz="1400" dirty="0"/>
              <a:t>Range Highest </a:t>
            </a:r>
            <a:r>
              <a:rPr lang="fa-IR" sz="1400" dirty="0"/>
              <a:t> </a:t>
            </a:r>
            <a:r>
              <a:rPr lang="fa-IR" sz="1800" dirty="0"/>
              <a:t>مقادیر بیشتر از یك مقدار را وارد كنید.</a:t>
            </a:r>
          </a:p>
          <a:p>
            <a:pPr algn="just" rtl="1">
              <a:lnSpc>
                <a:spcPct val="80000"/>
              </a:lnSpc>
            </a:pPr>
            <a:r>
              <a:rPr lang="fa-IR" sz="1800" dirty="0"/>
              <a:t>گر تغییرات را اعمال كرده‌اید و می‌خواهید برای باقیمانده مقادیر، مقدار جدیدی در نظر بگیرید، گزینه </a:t>
            </a:r>
            <a:r>
              <a:rPr lang="en-US" sz="1400" dirty="0"/>
              <a:t>All Other Values</a:t>
            </a:r>
            <a:r>
              <a:rPr lang="fa-IR" sz="1400" dirty="0"/>
              <a:t> </a:t>
            </a:r>
            <a:r>
              <a:rPr lang="fa-IR" sz="1800" dirty="0"/>
              <a:t>را علامت دار كنید و برای آن مقداری تعيين نمایید.</a:t>
            </a:r>
          </a:p>
          <a:p>
            <a:pPr algn="just" rtl="1">
              <a:lnSpc>
                <a:spcPct val="80000"/>
              </a:lnSpc>
            </a:pPr>
            <a:r>
              <a:rPr lang="fa-IR" sz="1800" dirty="0"/>
              <a:t>در پایان با انتخاب </a:t>
            </a:r>
            <a:r>
              <a:rPr lang="en-US" sz="1400" dirty="0"/>
              <a:t>Ok </a:t>
            </a:r>
            <a:r>
              <a:rPr lang="fa-IR" sz="1400" dirty="0"/>
              <a:t> </a:t>
            </a:r>
            <a:r>
              <a:rPr lang="fa-IR" sz="1800" dirty="0"/>
              <a:t>تغییرات خواسته شده اعمال می شود و یک متغیر جدید به فهرست متغیر ها اضافه می‌گردد.</a:t>
            </a:r>
            <a:endParaRPr lang="en-US" sz="1800" dirty="0"/>
          </a:p>
        </p:txBody>
      </p:sp>
      <p:sp>
        <p:nvSpPr>
          <p:cNvPr id="7"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pic>
        <p:nvPicPr>
          <p:cNvPr id="10" name="Picture 9" descr="3.jpg"/>
          <p:cNvPicPr>
            <a:picLocks noChangeAspect="1"/>
          </p:cNvPicPr>
          <p:nvPr/>
        </p:nvPicPr>
        <p:blipFill>
          <a:blip r:embed="rId2" cstate="print"/>
          <a:stretch>
            <a:fillRect/>
          </a:stretch>
        </p:blipFill>
        <p:spPr>
          <a:xfrm>
            <a:off x="357159" y="2014541"/>
            <a:ext cx="4491086" cy="3128971"/>
          </a:xfrm>
          <a:prstGeom prst="rect">
            <a:avLst/>
          </a:prstGeom>
        </p:spPr>
      </p:pic>
      <p:cxnSp>
        <p:nvCxnSpPr>
          <p:cNvPr id="12" name="Straight Arrow Connector 11"/>
          <p:cNvCxnSpPr/>
          <p:nvPr/>
        </p:nvCxnSpPr>
        <p:spPr>
          <a:xfrm rot="10800000">
            <a:off x="1500166" y="3481188"/>
            <a:ext cx="357190" cy="7143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0800000" flipV="1">
            <a:off x="1500166" y="3695502"/>
            <a:ext cx="357190" cy="7143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865645" y="3459421"/>
            <a:ext cx="319318" cy="338554"/>
          </a:xfrm>
          <a:prstGeom prst="rect">
            <a:avLst/>
          </a:prstGeom>
          <a:noFill/>
          <a:ln>
            <a:solidFill>
              <a:schemeClr val="tx1"/>
            </a:solidFill>
          </a:ln>
        </p:spPr>
        <p:txBody>
          <a:bodyPr wrap="none" rtlCol="1">
            <a:spAutoFit/>
          </a:bodyPr>
          <a:lstStyle/>
          <a:p>
            <a:r>
              <a:rPr lang="fa-IR" sz="1600" dirty="0">
                <a:cs typeface="+mj-cs"/>
              </a:rPr>
              <a:t>3</a:t>
            </a:r>
          </a:p>
        </p:txBody>
      </p:sp>
      <p:cxnSp>
        <p:nvCxnSpPr>
          <p:cNvPr id="17" name="Straight Arrow Connector 16"/>
          <p:cNvCxnSpPr/>
          <p:nvPr/>
        </p:nvCxnSpPr>
        <p:spPr>
          <a:xfrm rot="10800000">
            <a:off x="1500166" y="4143380"/>
            <a:ext cx="428628" cy="158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10800000">
            <a:off x="1500166" y="4500570"/>
            <a:ext cx="428628" cy="158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1952841" y="3929066"/>
            <a:ext cx="311303" cy="338554"/>
          </a:xfrm>
          <a:prstGeom prst="rect">
            <a:avLst/>
          </a:prstGeom>
          <a:noFill/>
          <a:ln>
            <a:solidFill>
              <a:schemeClr val="tx1"/>
            </a:solidFill>
          </a:ln>
        </p:spPr>
        <p:txBody>
          <a:bodyPr wrap="none" rtlCol="1">
            <a:spAutoFit/>
          </a:bodyPr>
          <a:lstStyle/>
          <a:p>
            <a:r>
              <a:rPr lang="fa-IR" sz="1600" dirty="0">
                <a:cs typeface="+mj-cs"/>
              </a:rPr>
              <a:t>4</a:t>
            </a:r>
          </a:p>
        </p:txBody>
      </p:sp>
      <p:sp>
        <p:nvSpPr>
          <p:cNvPr id="22" name="TextBox 21"/>
          <p:cNvSpPr txBox="1"/>
          <p:nvPr/>
        </p:nvSpPr>
        <p:spPr>
          <a:xfrm>
            <a:off x="1957650" y="4345552"/>
            <a:ext cx="306494" cy="338554"/>
          </a:xfrm>
          <a:prstGeom prst="rect">
            <a:avLst/>
          </a:prstGeom>
          <a:noFill/>
          <a:ln>
            <a:solidFill>
              <a:schemeClr val="tx1"/>
            </a:solidFill>
          </a:ln>
        </p:spPr>
        <p:txBody>
          <a:bodyPr wrap="none" rtlCol="1">
            <a:spAutoFit/>
          </a:bodyPr>
          <a:lstStyle/>
          <a:p>
            <a:r>
              <a:rPr lang="fa-IR" sz="1600" dirty="0">
                <a:cs typeface="+mj-cs"/>
              </a:rPr>
              <a:t>5</a:t>
            </a:r>
          </a:p>
        </p:txBody>
      </p:sp>
      <p:sp>
        <p:nvSpPr>
          <p:cNvPr id="23"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6400816" cy="1214446"/>
          </a:xfrm>
        </p:spPr>
        <p:style>
          <a:lnRef idx="2">
            <a:schemeClr val="accent5"/>
          </a:lnRef>
          <a:fillRef idx="1">
            <a:schemeClr val="lt1"/>
          </a:fillRef>
          <a:effectRef idx="0">
            <a:schemeClr val="accent5"/>
          </a:effectRef>
          <a:fontRef idx="minor">
            <a:schemeClr val="dk1"/>
          </a:fontRef>
        </p:style>
        <p:txBody>
          <a:bodyPr/>
          <a:lstStyle/>
          <a:p>
            <a:pPr marL="0" indent="0">
              <a:buNone/>
            </a:pPr>
            <a:r>
              <a:rPr lang="fa-IR" sz="2000" dirty="0"/>
              <a:t>در مجموعه‌ي داده هاي 1991، با بررسی متغیر سن، در خواهید یافت که کمترین سن 18 و بیشترین سن 89 سال ثبت شده است. می‌خواهیم این متغیر را به 7 سطح به صورت زير طبقه بندي كنيم و جدول توزيع فراواني را كامل نماييم. </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9</a:t>
            </a:fld>
            <a:endParaRPr lang="en-US"/>
          </a:p>
        </p:txBody>
      </p:sp>
      <p:graphicFrame>
        <p:nvGraphicFramePr>
          <p:cNvPr id="5" name="Table 4"/>
          <p:cNvGraphicFramePr>
            <a:graphicFrameLocks noGrp="1"/>
          </p:cNvGraphicFramePr>
          <p:nvPr/>
        </p:nvGraphicFramePr>
        <p:xfrm>
          <a:off x="1414446" y="3286124"/>
          <a:ext cx="2085984" cy="2325490"/>
        </p:xfrm>
        <a:graphic>
          <a:graphicData uri="http://schemas.openxmlformats.org/drawingml/2006/table">
            <a:tbl>
              <a:tblPr rtl="1">
                <a:tableStyleId>{E8B1032C-EA38-4F05-BA0D-38AFFFC7BED3}</a:tableStyleId>
              </a:tblPr>
              <a:tblGrid>
                <a:gridCol w="1042992">
                  <a:extLst>
                    <a:ext uri="{9D8B030D-6E8A-4147-A177-3AD203B41FA5}">
                      <a16:colId xmlns:a16="http://schemas.microsoft.com/office/drawing/2014/main" val="20000"/>
                    </a:ext>
                  </a:extLst>
                </a:gridCol>
                <a:gridCol w="1042992">
                  <a:extLst>
                    <a:ext uri="{9D8B030D-6E8A-4147-A177-3AD203B41FA5}">
                      <a16:colId xmlns:a16="http://schemas.microsoft.com/office/drawing/2014/main" val="20001"/>
                    </a:ext>
                  </a:extLst>
                </a:gridCol>
              </a:tblGrid>
              <a:tr h="362578">
                <a:tc>
                  <a:txBody>
                    <a:bodyPr/>
                    <a:lstStyle/>
                    <a:p>
                      <a:pPr algn="ctr" rtl="1">
                        <a:lnSpc>
                          <a:spcPct val="115000"/>
                        </a:lnSpc>
                        <a:spcAft>
                          <a:spcPts val="0"/>
                        </a:spcAft>
                      </a:pPr>
                      <a:r>
                        <a:rPr lang="fa-IR" sz="1600" dirty="0"/>
                        <a:t>فراواني طبقه</a:t>
                      </a:r>
                      <a:endParaRPr lang="en-US" sz="2000" dirty="0">
                        <a:latin typeface="Calibri"/>
                        <a:ea typeface="Calibri"/>
                        <a:cs typeface="+mn-cs"/>
                      </a:endParaRPr>
                    </a:p>
                  </a:txBody>
                  <a:tcPr marL="68580" marR="68580" marT="0" marB="0" anchor="ctr"/>
                </a:tc>
                <a:tc>
                  <a:txBody>
                    <a:bodyPr/>
                    <a:lstStyle/>
                    <a:p>
                      <a:pPr algn="ctr" rtl="1">
                        <a:lnSpc>
                          <a:spcPct val="115000"/>
                        </a:lnSpc>
                        <a:spcAft>
                          <a:spcPts val="0"/>
                        </a:spcAft>
                      </a:pPr>
                      <a:r>
                        <a:rPr lang="fa-IR" sz="1600" dirty="0"/>
                        <a:t>محدوده طبقه</a:t>
                      </a:r>
                      <a:endParaRPr lang="en-US" sz="2000" dirty="0">
                        <a:latin typeface="Calibri"/>
                        <a:ea typeface="Calibri"/>
                        <a:cs typeface="+mn-cs"/>
                      </a:endParaRPr>
                    </a:p>
                  </a:txBody>
                  <a:tcPr marL="68580" marR="68580" marT="0" marB="0" anchor="ctr"/>
                </a:tc>
                <a:extLst>
                  <a:ext uri="{0D108BD9-81ED-4DB2-BD59-A6C34878D82A}">
                    <a16:rowId xmlns:a16="http://schemas.microsoft.com/office/drawing/2014/main" val="10000"/>
                  </a:ext>
                </a:extLst>
              </a:tr>
              <a:tr h="1928514">
                <a:tc>
                  <a:txBody>
                    <a:bodyPr/>
                    <a:lstStyle/>
                    <a:p>
                      <a:pPr algn="ctr" rtl="1">
                        <a:lnSpc>
                          <a:spcPct val="115000"/>
                        </a:lnSpc>
                        <a:spcAft>
                          <a:spcPts val="0"/>
                        </a:spcAft>
                      </a:pPr>
                      <a:r>
                        <a:rPr lang="fa-IR" sz="1600" dirty="0"/>
                        <a:t>؟</a:t>
                      </a:r>
                      <a:endParaRPr lang="en-US" sz="2000" dirty="0"/>
                    </a:p>
                    <a:p>
                      <a:pPr algn="ctr" rtl="1">
                        <a:lnSpc>
                          <a:spcPct val="115000"/>
                        </a:lnSpc>
                        <a:spcAft>
                          <a:spcPts val="0"/>
                        </a:spcAft>
                      </a:pPr>
                      <a:r>
                        <a:rPr lang="fa-IR" sz="1600" dirty="0"/>
                        <a:t>؟</a:t>
                      </a:r>
                      <a:endParaRPr lang="en-US" sz="2000" dirty="0"/>
                    </a:p>
                    <a:p>
                      <a:pPr algn="ctr" rtl="1">
                        <a:lnSpc>
                          <a:spcPct val="115000"/>
                        </a:lnSpc>
                        <a:spcAft>
                          <a:spcPts val="0"/>
                        </a:spcAft>
                      </a:pPr>
                      <a:r>
                        <a:rPr lang="fa-IR" sz="1600" dirty="0"/>
                        <a:t>؟</a:t>
                      </a:r>
                      <a:endParaRPr lang="en-US" sz="2000" dirty="0"/>
                    </a:p>
                    <a:p>
                      <a:pPr algn="ctr" rtl="1">
                        <a:lnSpc>
                          <a:spcPct val="115000"/>
                        </a:lnSpc>
                        <a:spcAft>
                          <a:spcPts val="0"/>
                        </a:spcAft>
                      </a:pPr>
                      <a:r>
                        <a:rPr lang="fa-IR" sz="1600" dirty="0"/>
                        <a:t>؟</a:t>
                      </a:r>
                      <a:endParaRPr lang="en-US" sz="2000" dirty="0"/>
                    </a:p>
                    <a:p>
                      <a:pPr algn="ctr" rtl="1">
                        <a:lnSpc>
                          <a:spcPct val="115000"/>
                        </a:lnSpc>
                        <a:spcAft>
                          <a:spcPts val="0"/>
                        </a:spcAft>
                      </a:pPr>
                      <a:r>
                        <a:rPr lang="fa-IR" sz="1600" dirty="0"/>
                        <a:t>؟</a:t>
                      </a:r>
                      <a:endParaRPr lang="en-US" sz="2000" dirty="0"/>
                    </a:p>
                    <a:p>
                      <a:pPr algn="ctr" rtl="1">
                        <a:lnSpc>
                          <a:spcPct val="115000"/>
                        </a:lnSpc>
                        <a:spcAft>
                          <a:spcPts val="0"/>
                        </a:spcAft>
                      </a:pPr>
                      <a:r>
                        <a:rPr lang="fa-IR" sz="1600" dirty="0"/>
                        <a:t>؟</a:t>
                      </a:r>
                    </a:p>
                    <a:p>
                      <a:pPr algn="ctr" rtl="1">
                        <a:lnSpc>
                          <a:spcPct val="115000"/>
                        </a:lnSpc>
                        <a:spcAft>
                          <a:spcPts val="0"/>
                        </a:spcAft>
                      </a:pPr>
                      <a:r>
                        <a:rPr lang="fa-IR" sz="1600" dirty="0">
                          <a:latin typeface="Calibri"/>
                          <a:ea typeface="Calibri"/>
                          <a:cs typeface="+mn-cs"/>
                        </a:rPr>
                        <a:t>؟</a:t>
                      </a:r>
                      <a:endParaRPr lang="en-US" sz="2000" dirty="0">
                        <a:latin typeface="Calibri"/>
                        <a:ea typeface="Calibri"/>
                        <a:cs typeface="+mn-cs"/>
                      </a:endParaRPr>
                    </a:p>
                  </a:txBody>
                  <a:tcPr marL="68580" marR="68580" marT="0" marB="0" anchor="ctr"/>
                </a:tc>
                <a:tc>
                  <a:txBody>
                    <a:bodyPr/>
                    <a:lstStyle/>
                    <a:p>
                      <a:pPr algn="ctr" rtl="1">
                        <a:lnSpc>
                          <a:spcPct val="115000"/>
                        </a:lnSpc>
                        <a:spcAft>
                          <a:spcPts val="0"/>
                        </a:spcAft>
                      </a:pPr>
                      <a:r>
                        <a:rPr lang="fa-IR" sz="1600" dirty="0"/>
                        <a:t>30 – 18</a:t>
                      </a:r>
                      <a:endParaRPr lang="en-US" sz="2000" dirty="0"/>
                    </a:p>
                    <a:p>
                      <a:pPr algn="ctr" rtl="1">
                        <a:lnSpc>
                          <a:spcPct val="115000"/>
                        </a:lnSpc>
                        <a:spcAft>
                          <a:spcPts val="0"/>
                        </a:spcAft>
                      </a:pPr>
                      <a:r>
                        <a:rPr lang="fa-IR" sz="1600" dirty="0"/>
                        <a:t>42 – 30</a:t>
                      </a:r>
                      <a:endParaRPr lang="en-US" sz="2000" dirty="0"/>
                    </a:p>
                    <a:p>
                      <a:pPr algn="ctr" rtl="1">
                        <a:lnSpc>
                          <a:spcPct val="115000"/>
                        </a:lnSpc>
                        <a:spcAft>
                          <a:spcPts val="0"/>
                        </a:spcAft>
                      </a:pPr>
                      <a:r>
                        <a:rPr lang="fa-IR" sz="1600" dirty="0"/>
                        <a:t>54 – 42</a:t>
                      </a:r>
                      <a:endParaRPr lang="en-US" sz="2000" dirty="0"/>
                    </a:p>
                    <a:p>
                      <a:pPr algn="ctr" rtl="1">
                        <a:lnSpc>
                          <a:spcPct val="115000"/>
                        </a:lnSpc>
                        <a:spcAft>
                          <a:spcPts val="0"/>
                        </a:spcAft>
                      </a:pPr>
                      <a:r>
                        <a:rPr lang="fa-IR" sz="1600" dirty="0"/>
                        <a:t>66 – 54</a:t>
                      </a:r>
                      <a:endParaRPr lang="en-US" sz="2000" dirty="0"/>
                    </a:p>
                    <a:p>
                      <a:pPr algn="ctr" rtl="1">
                        <a:lnSpc>
                          <a:spcPct val="115000"/>
                        </a:lnSpc>
                        <a:spcAft>
                          <a:spcPts val="0"/>
                        </a:spcAft>
                      </a:pPr>
                      <a:r>
                        <a:rPr lang="fa-IR" sz="1600" dirty="0"/>
                        <a:t>78 – 66</a:t>
                      </a:r>
                      <a:endParaRPr lang="en-US" sz="2000" dirty="0"/>
                    </a:p>
                    <a:p>
                      <a:pPr algn="ctr" rtl="1">
                        <a:lnSpc>
                          <a:spcPct val="115000"/>
                        </a:lnSpc>
                        <a:spcAft>
                          <a:spcPts val="0"/>
                        </a:spcAft>
                      </a:pPr>
                      <a:r>
                        <a:rPr lang="fa-IR" sz="1600" dirty="0"/>
                        <a:t>80 – 78</a:t>
                      </a:r>
                    </a:p>
                    <a:p>
                      <a:pPr algn="ctr" rtl="1">
                        <a:lnSpc>
                          <a:spcPct val="115000"/>
                        </a:lnSpc>
                        <a:spcAft>
                          <a:spcPts val="0"/>
                        </a:spcAft>
                      </a:pPr>
                      <a:r>
                        <a:rPr lang="fa-IR" sz="1600" dirty="0">
                          <a:latin typeface="Calibri"/>
                          <a:ea typeface="Calibri"/>
                          <a:cs typeface="+mn-cs"/>
                        </a:rPr>
                        <a:t>92</a:t>
                      </a:r>
                      <a:r>
                        <a:rPr lang="fa-IR" sz="1600" baseline="0" dirty="0">
                          <a:latin typeface="Calibri"/>
                          <a:ea typeface="Calibri"/>
                          <a:cs typeface="+mn-cs"/>
                        </a:rPr>
                        <a:t> - 80</a:t>
                      </a:r>
                      <a:endParaRPr lang="en-US" sz="2000" dirty="0">
                        <a:latin typeface="Calibri"/>
                        <a:ea typeface="Calibri"/>
                        <a:cs typeface="+mn-cs"/>
                      </a:endParaRPr>
                    </a:p>
                  </a:txBody>
                  <a:tcPr marL="68580" marR="68580" marT="0" marB="0" anchor="ctr"/>
                </a:tc>
                <a:extLst>
                  <a:ext uri="{0D108BD9-81ED-4DB2-BD59-A6C34878D82A}">
                    <a16:rowId xmlns:a16="http://schemas.microsoft.com/office/drawing/2014/main" val="10001"/>
                  </a:ext>
                </a:extLst>
              </a:tr>
            </a:tbl>
          </a:graphicData>
        </a:graphic>
      </p:graphicFrame>
      <p:sp>
        <p:nvSpPr>
          <p:cNvPr id="6" name="Oval 5"/>
          <p:cNvSpPr/>
          <p:nvPr/>
        </p:nvSpPr>
        <p:spPr>
          <a:xfrm>
            <a:off x="7143768" y="1714488"/>
            <a:ext cx="1500198" cy="642942"/>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buNone/>
            </a:pPr>
            <a:r>
              <a:rPr lang="fa-IR" sz="2400" dirty="0">
                <a:solidFill>
                  <a:schemeClr val="tx1"/>
                </a:solidFill>
                <a:cs typeface="+mj-cs"/>
              </a:rPr>
              <a:t>تمرين</a:t>
            </a:r>
            <a:endParaRPr lang="fa-IR" dirty="0">
              <a:solidFill>
                <a:schemeClr val="tx1"/>
              </a:solidFill>
              <a:cs typeface="+mj-cs"/>
            </a:endParaRPr>
          </a:p>
        </p:txBody>
      </p:sp>
      <p:sp>
        <p:nvSpPr>
          <p:cNvPr id="7" name="TextBox 6"/>
          <p:cNvSpPr txBox="1"/>
          <p:nvPr/>
        </p:nvSpPr>
        <p:spPr>
          <a:xfrm>
            <a:off x="4357686" y="4572008"/>
            <a:ext cx="3828069" cy="1015663"/>
          </a:xfrm>
          <a:prstGeom prst="rect">
            <a:avLst/>
          </a:prstGeom>
          <a:noFill/>
          <a:ln>
            <a:solidFill>
              <a:srgbClr val="C00000"/>
            </a:solidFill>
          </a:ln>
        </p:spPr>
        <p:txBody>
          <a:bodyPr wrap="square" rtlCol="1">
            <a:spAutoFit/>
          </a:bodyPr>
          <a:lstStyle/>
          <a:p>
            <a:pPr marL="0" lvl="0" indent="0" rtl="1">
              <a:buNone/>
            </a:pPr>
            <a:r>
              <a:rPr lang="fa-IR" sz="2000" dirty="0">
                <a:solidFill>
                  <a:schemeClr val="dk1"/>
                </a:solidFill>
                <a:latin typeface="+mn-lt"/>
                <a:cs typeface="+mn-cs"/>
              </a:rPr>
              <a:t>از نوار منو گزینه </a:t>
            </a:r>
            <a:r>
              <a:rPr lang="en-US" sz="1600" dirty="0">
                <a:solidFill>
                  <a:schemeClr val="dk1"/>
                </a:solidFill>
                <a:latin typeface="+mn-lt"/>
                <a:cs typeface="+mn-cs"/>
              </a:rPr>
              <a:t>Transform </a:t>
            </a:r>
            <a:r>
              <a:rPr lang="fa-IR" sz="1600" dirty="0">
                <a:solidFill>
                  <a:schemeClr val="dk1"/>
                </a:solidFill>
                <a:latin typeface="+mn-lt"/>
                <a:cs typeface="+mn-cs"/>
              </a:rPr>
              <a:t> </a:t>
            </a:r>
            <a:r>
              <a:rPr lang="fa-IR" sz="2000" dirty="0">
                <a:solidFill>
                  <a:schemeClr val="dk1"/>
                </a:solidFill>
                <a:latin typeface="+mn-lt"/>
                <a:cs typeface="+mn-cs"/>
              </a:rPr>
              <a:t>و سپس گزینه</a:t>
            </a:r>
          </a:p>
          <a:p>
            <a:pPr marL="0" lvl="0" indent="0" rtl="1">
              <a:buNone/>
            </a:pPr>
            <a:r>
              <a:rPr lang="fa-IR" sz="2000" dirty="0">
                <a:solidFill>
                  <a:schemeClr val="dk1"/>
                </a:solidFill>
                <a:latin typeface="+mn-lt"/>
                <a:cs typeface="+mn-cs"/>
              </a:rPr>
              <a:t> </a:t>
            </a:r>
            <a:r>
              <a:rPr lang="en-US" sz="1600" dirty="0">
                <a:solidFill>
                  <a:schemeClr val="dk1"/>
                </a:solidFill>
                <a:latin typeface="+mn-lt"/>
                <a:cs typeface="+mn-cs"/>
              </a:rPr>
              <a:t>Recode</a:t>
            </a:r>
            <a:r>
              <a:rPr lang="en-US" sz="1400" dirty="0">
                <a:solidFill>
                  <a:schemeClr val="dk1"/>
                </a:solidFill>
                <a:latin typeface="+mn-lt"/>
                <a:cs typeface="+mn-cs"/>
              </a:rPr>
              <a:t> </a:t>
            </a:r>
            <a:r>
              <a:rPr lang="en-US" sz="1600" dirty="0">
                <a:solidFill>
                  <a:schemeClr val="dk1"/>
                </a:solidFill>
                <a:latin typeface="+mn-lt"/>
                <a:cs typeface="+mn-cs"/>
              </a:rPr>
              <a:t>into Different Variable </a:t>
            </a:r>
            <a:r>
              <a:rPr lang="fa-IR" sz="1600" dirty="0">
                <a:solidFill>
                  <a:schemeClr val="dk1"/>
                </a:solidFill>
                <a:latin typeface="+mn-lt"/>
                <a:cs typeface="+mn-cs"/>
              </a:rPr>
              <a:t> </a:t>
            </a:r>
            <a:r>
              <a:rPr lang="fa-IR" sz="2000" dirty="0">
                <a:solidFill>
                  <a:schemeClr val="dk1"/>
                </a:solidFill>
                <a:latin typeface="+mn-lt"/>
                <a:cs typeface="+mn-cs"/>
              </a:rPr>
              <a:t>را انتخاب کنید تا پنجره </a:t>
            </a:r>
            <a:r>
              <a:rPr lang="en-US" sz="1400" dirty="0">
                <a:solidFill>
                  <a:schemeClr val="dk1"/>
                </a:solidFill>
                <a:latin typeface="+mn-lt"/>
                <a:cs typeface="+mn-cs"/>
              </a:rPr>
              <a:t>Recode</a:t>
            </a:r>
            <a:r>
              <a:rPr lang="en-US" sz="1600" dirty="0">
                <a:solidFill>
                  <a:schemeClr val="dk1"/>
                </a:solidFill>
                <a:latin typeface="+mn-lt"/>
                <a:cs typeface="+mn-cs"/>
              </a:rPr>
              <a:t> </a:t>
            </a:r>
            <a:r>
              <a:rPr lang="fa-IR" sz="1600" dirty="0">
                <a:solidFill>
                  <a:schemeClr val="dk1"/>
                </a:solidFill>
                <a:latin typeface="+mn-lt"/>
                <a:cs typeface="+mn-cs"/>
              </a:rPr>
              <a:t> </a:t>
            </a:r>
            <a:r>
              <a:rPr lang="fa-IR" sz="2000" dirty="0">
                <a:solidFill>
                  <a:schemeClr val="dk1"/>
                </a:solidFill>
                <a:latin typeface="+mn-lt"/>
                <a:cs typeface="+mn-cs"/>
              </a:rPr>
              <a:t>باز شود...</a:t>
            </a:r>
            <a:endParaRPr lang="en-US" sz="2000" dirty="0">
              <a:solidFill>
                <a:schemeClr val="dk1"/>
              </a:solidFill>
              <a:latin typeface="+mn-lt"/>
              <a:cs typeface="+mn-cs"/>
            </a:endParaRPr>
          </a:p>
        </p:txBody>
      </p:sp>
      <p:sp>
        <p:nvSpPr>
          <p:cNvPr id="8" name="Rectangle 2"/>
          <p:cNvSpPr>
            <a:spLocks noGrp="1" noChangeArrowheads="1"/>
          </p:cNvSpPr>
          <p:nvPr>
            <p:ph type="title"/>
          </p:nvPr>
        </p:nvSpPr>
        <p:spPr>
          <a:xfrm>
            <a:off x="3252803" y="344449"/>
            <a:ext cx="5248287" cy="869973"/>
          </a:xfrm>
        </p:spPr>
        <p:txBody>
          <a:bodyPr>
            <a:normAutofit/>
          </a:bodyPr>
          <a:lstStyle/>
          <a:p>
            <a:pPr algn="r" rtl="1">
              <a:buClr>
                <a:srgbClr val="C13F42"/>
              </a:buClr>
            </a:pPr>
            <a:r>
              <a:rPr lang="fa-IR" sz="2600" dirty="0"/>
              <a:t> </a:t>
            </a:r>
            <a:r>
              <a:rPr lang="fa-IR" sz="4000" b="1" dirty="0">
                <a:solidFill>
                  <a:schemeClr val="accent1"/>
                </a:solidFill>
                <a:cs typeface="B Titr" pitchFamily="2" charset="-78"/>
              </a:rPr>
              <a:t>تغییر در داده ها </a:t>
            </a:r>
            <a:r>
              <a:rPr lang="en-US" sz="4000" b="1" dirty="0">
                <a:solidFill>
                  <a:schemeClr val="accent1"/>
                </a:solidFill>
                <a:cs typeface="B Titr" pitchFamily="2" charset="-78"/>
              </a:rPr>
              <a:t>(Recode)</a:t>
            </a:r>
          </a:p>
        </p:txBody>
      </p:sp>
      <p:sp>
        <p:nvSpPr>
          <p:cNvPr id="10"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ss-Part 4">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6">
      <a:majorFont>
        <a:latin typeface="Times New Roman"/>
        <a:ea typeface=""/>
        <a:cs typeface="B Titr"/>
      </a:majorFont>
      <a:minorFont>
        <a:latin typeface="Times New Roman"/>
        <a:ea typeface=""/>
        <a:cs typeface="B Lotu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spss-Part 4</Template>
  <TotalTime>268</TotalTime>
  <Words>2148</Words>
  <Application>Microsoft Office PowerPoint</Application>
  <PresentationFormat>On-screen Show (4:3)</PresentationFormat>
  <Paragraphs>218</Paragraphs>
  <Slides>29</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2  Bardiya</vt:lpstr>
      <vt:lpstr>Arial</vt:lpstr>
      <vt:lpstr>Arial Black</vt:lpstr>
      <vt:lpstr>B Compset</vt:lpstr>
      <vt:lpstr>B Farnaz</vt:lpstr>
      <vt:lpstr>B Kamran</vt:lpstr>
      <vt:lpstr>B Titr</vt:lpstr>
      <vt:lpstr>Calibri</vt:lpstr>
      <vt:lpstr>Courier New</vt:lpstr>
      <vt:lpstr>Impact</vt:lpstr>
      <vt:lpstr>Rockwell</vt:lpstr>
      <vt:lpstr>Times New Roman</vt:lpstr>
      <vt:lpstr>Wingdings</vt:lpstr>
      <vt:lpstr>Wingdings 2</vt:lpstr>
      <vt:lpstr>spss-Part 4</vt:lpstr>
      <vt:lpstr>PowerPoint Presentation</vt:lpstr>
      <vt:lpstr>PowerPoint Presentation</vt:lpstr>
      <vt:lpstr>عناوين مطالب</vt:lpstr>
      <vt:lpstr>PowerPoint Presentation</vt:lpstr>
      <vt:lpstr> تغییر در داده ها (Recode)</vt:lpstr>
      <vt:lpstr> تغییر در داده ها (Recode)</vt:lpstr>
      <vt:lpstr> تغییر در داده ها (Recode)</vt:lpstr>
      <vt:lpstr> تغییر در داده ها (Recode)</vt:lpstr>
      <vt:lpstr> تغییر در داده ها (Recode)</vt:lpstr>
      <vt:lpstr> تغییر در داده ها (Recode)</vt:lpstr>
      <vt:lpstr> تغییر در داده ها (Recode)</vt:lpstr>
      <vt:lpstr> تغییر در داده ها (Recode)</vt:lpstr>
      <vt:lpstr>PowerPoint Presentation</vt:lpstr>
      <vt:lpstr>PowerPoint Presentation</vt:lpstr>
      <vt:lpstr>PowerPoint Presentation</vt:lpstr>
      <vt:lpstr>ساختن ردیف  </vt:lpstr>
      <vt:lpstr>انتخاب نمونه ها (Select Case) </vt:lpstr>
      <vt:lpstr>انتخاب نمونه ها (Select Case) </vt:lpstr>
      <vt:lpstr>انتخاب نمونه ها (Select Case) </vt:lpstr>
      <vt:lpstr>PowerPoint Presentation</vt:lpstr>
      <vt:lpstr>دسته بندي و انتخاب داده ها</vt:lpstr>
      <vt:lpstr>دسته بندي داده ها</vt:lpstr>
      <vt:lpstr>PowerPoint Presentation</vt:lpstr>
      <vt:lpstr>PowerPoint Presentation</vt:lpstr>
      <vt:lpstr>عمليات  split-file(تقسيم دو يا چند قسمت)</vt:lpstr>
      <vt:lpstr>PowerPoint Presentation</vt:lpstr>
      <vt:lpstr>Split-file ها براي عمليات  case دسته بندي </vt:lpstr>
      <vt:lpstr>split-file خاموش يا روشن كردن عمليات</vt:lpstr>
      <vt:lpstr>PowerPoint Presentation</vt:lpstr>
    </vt:vector>
  </TitlesOfParts>
  <Company>GIS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shahram</dc:creator>
  <cp:lastModifiedBy>20-14-m.darman-salon</cp:lastModifiedBy>
  <cp:revision>16</cp:revision>
  <dcterms:created xsi:type="dcterms:W3CDTF">2011-07-14T03:23:25Z</dcterms:created>
  <dcterms:modified xsi:type="dcterms:W3CDTF">2026-01-24T08:44:43Z</dcterms:modified>
</cp:coreProperties>
</file>