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9" r:id="rId3"/>
    <p:sldId id="266" r:id="rId4"/>
    <p:sldId id="267" r:id="rId5"/>
    <p:sldId id="257" r:id="rId6"/>
    <p:sldId id="258" r:id="rId7"/>
    <p:sldId id="259" r:id="rId8"/>
    <p:sldId id="260" r:id="rId9"/>
    <p:sldId id="261" r:id="rId10"/>
    <p:sldId id="262" r:id="rId11"/>
    <p:sldId id="263" r:id="rId12"/>
    <p:sldId id="264" r:id="rId13"/>
    <p:sldId id="26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54"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2CC39-7ADE-4CC8-8573-FCEAE6A6BCCA}"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BDC65-79B1-4DA4-9262-6238B5E0F73A}" type="slidenum">
              <a:rPr lang="en-US" smtClean="0"/>
              <a:t>‹#›</a:t>
            </a:fld>
            <a:endParaRPr lang="en-US"/>
          </a:p>
        </p:txBody>
      </p:sp>
    </p:spTree>
    <p:extLst>
      <p:ext uri="{BB962C8B-B14F-4D97-AF65-F5344CB8AC3E}">
        <p14:creationId xmlns:p14="http://schemas.microsoft.com/office/powerpoint/2010/main" val="66450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4D5BB0-C1D8-44C7-B494-90683B7449B9}"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39223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1EE8C-F5CE-4F87-BDD2-EDD95CB731BC}"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264248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9FC81-DDA6-4990-916B-B5CD04DC0345}"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6224A0-E18C-49D5-86BA-B0B1971016E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9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D1E4028-98F0-455B-93F5-E934E17E7E42}" type="datetime1">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396646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B8D1DE5-0BAF-40F3-8CBA-B4E9D760C7ED}" type="datetime1">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6224A0-E18C-49D5-86BA-B0B1971016E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53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7B70E6B-858C-4367-8E31-A6CE3800A277}" type="datetime1">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239871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24CE8-CF76-4C9C-91BD-09D1608E9067}"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38402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FC8BF-C50E-4538-A3E5-FA0B293F8759}"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262280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226EE-1149-44B1-BBC7-642B05D2EBA5}"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402298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40711-BB13-40A3-B607-47E27E6EB4C3}" type="datetime1">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404366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DC769-1023-4A88-81EC-442E9A9EFB63}" type="datetime1">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318558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5A35A7-A9D5-4094-9865-982D8B27A117}" type="datetime1">
              <a:rPr lang="en-US" smtClean="0"/>
              <a:t>8/10/2024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353777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B308E3-6893-491E-ABE8-36384A1E8FFB}" type="datetime1">
              <a:rPr lang="en-US" smtClean="0"/>
              <a:t>8/10/2024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96050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8891D-ABBB-45BF-A25F-C7F92267EEFF}" type="datetime1">
              <a:rPr lang="en-US" smtClean="0"/>
              <a:t>8/10/2024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240002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FBD9C9-65E0-4565-81A5-069B8696F15A}" type="datetime1">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17595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AB8B16-A218-482D-A116-816A0A47F2EF}" type="datetime1">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6224A0-E18C-49D5-86BA-B0B1971016E6}" type="slidenum">
              <a:rPr lang="en-US" smtClean="0"/>
              <a:t>‹#›</a:t>
            </a:fld>
            <a:endParaRPr lang="en-US"/>
          </a:p>
        </p:txBody>
      </p:sp>
    </p:spTree>
    <p:extLst>
      <p:ext uri="{BB962C8B-B14F-4D97-AF65-F5344CB8AC3E}">
        <p14:creationId xmlns:p14="http://schemas.microsoft.com/office/powerpoint/2010/main" val="173707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E751AA3-18F4-4D7D-ACFD-D070B0F0EBA4}" type="datetime1">
              <a:rPr lang="en-US" smtClean="0"/>
              <a:t>8/10/2024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F6224A0-E18C-49D5-86BA-B0B1971016E6}" type="slidenum">
              <a:rPr lang="en-US" smtClean="0"/>
              <a:t>‹#›</a:t>
            </a:fld>
            <a:endParaRPr lang="en-US"/>
          </a:p>
        </p:txBody>
      </p:sp>
    </p:spTree>
    <p:extLst>
      <p:ext uri="{BB962C8B-B14F-4D97-AF65-F5344CB8AC3E}">
        <p14:creationId xmlns:p14="http://schemas.microsoft.com/office/powerpoint/2010/main" val="75798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AD1F-2A4A-568D-02DA-6D599DDACECA}"/>
              </a:ext>
            </a:extLst>
          </p:cNvPr>
          <p:cNvSpPr>
            <a:spLocks noGrp="1"/>
          </p:cNvSpPr>
          <p:nvPr>
            <p:ph type="ctrTitle"/>
          </p:nvPr>
        </p:nvSpPr>
        <p:spPr>
          <a:xfrm>
            <a:off x="2609385" y="1418352"/>
            <a:ext cx="7493620" cy="3019834"/>
          </a:xfrm>
        </p:spPr>
        <p:txBody>
          <a:bodyPr>
            <a:normAutofit/>
          </a:bodyPr>
          <a:lstStyle/>
          <a:p>
            <a:pPr algn="ctr" rtl="1"/>
            <a:r>
              <a:rPr lang="fa-IR" sz="4400" dirty="0">
                <a:latin typeface="Adobe Arabic" panose="02040503050201020203" pitchFamily="18" charset="-78"/>
                <a:cs typeface="Adobe Arabic" panose="02040503050201020203" pitchFamily="18" charset="-78"/>
              </a:rPr>
              <a:t>مدیریت بحران در بخش </a:t>
            </a:r>
            <a:r>
              <a:rPr lang="en-US" sz="4400" dirty="0">
                <a:latin typeface="Adobe Arabic" panose="02040503050201020203" pitchFamily="18" charset="-78"/>
                <a:cs typeface="Adobe Arabic" panose="02040503050201020203" pitchFamily="18" charset="-78"/>
              </a:rPr>
              <a:t>NICU</a:t>
            </a:r>
            <a:br>
              <a:rPr lang="en-US" sz="4400" dirty="0">
                <a:latin typeface="Adobe Arabic" panose="02040503050201020203" pitchFamily="18" charset="-78"/>
                <a:cs typeface="Adobe Arabic" panose="02040503050201020203" pitchFamily="18" charset="-78"/>
              </a:rPr>
            </a:br>
            <a:br>
              <a:rPr lang="fa-IR" sz="4400" dirty="0">
                <a:latin typeface="Adobe Arabic" panose="02040503050201020203" pitchFamily="18" charset="-78"/>
                <a:cs typeface="Adobe Arabic" panose="02040503050201020203" pitchFamily="18" charset="-78"/>
              </a:rPr>
            </a:br>
            <a:br>
              <a:rPr lang="en-US" sz="4400" dirty="0">
                <a:latin typeface="Adobe Arabic" panose="02040503050201020203" pitchFamily="18" charset="-78"/>
                <a:cs typeface="Adobe Arabic" panose="02040503050201020203" pitchFamily="18" charset="-78"/>
              </a:rPr>
            </a:br>
            <a:r>
              <a:rPr lang="fa-IR" sz="2400" dirty="0">
                <a:latin typeface="Adobe Arabic" panose="02040503050201020203" pitchFamily="18" charset="-78"/>
                <a:cs typeface="Adobe Arabic" panose="02040503050201020203" pitchFamily="18" charset="-78"/>
              </a:rPr>
              <a:t>تهیه کننده:افسانه جعفری دهکردی</a:t>
            </a:r>
            <a:br>
              <a:rPr lang="fa-IR" sz="2400" dirty="0">
                <a:latin typeface="Adobe Arabic" panose="02040503050201020203" pitchFamily="18" charset="-78"/>
                <a:cs typeface="Adobe Arabic" panose="02040503050201020203" pitchFamily="18" charset="-78"/>
              </a:rPr>
            </a:br>
            <a:r>
              <a:rPr lang="fa-IR" sz="2400" dirty="0">
                <a:latin typeface="Adobe Arabic" panose="02040503050201020203" pitchFamily="18" charset="-78"/>
                <a:cs typeface="Adobe Arabic" panose="02040503050201020203" pitchFamily="18" charset="-78"/>
              </a:rPr>
              <a:t>مدیر پرستاری بیمارستان آموزشی درمانی هاجر (س)</a:t>
            </a:r>
            <a:endParaRPr lang="en-US" sz="2400" dirty="0">
              <a:latin typeface="Adobe Arabic" panose="02040503050201020203" pitchFamily="18" charset="-78"/>
              <a:cs typeface="Adobe Arabic" panose="02040503050201020203" pitchFamily="18" charset="-78"/>
            </a:endParaRPr>
          </a:p>
        </p:txBody>
      </p:sp>
      <p:sp>
        <p:nvSpPr>
          <p:cNvPr id="4" name="Slide Number Placeholder 3">
            <a:extLst>
              <a:ext uri="{FF2B5EF4-FFF2-40B4-BE49-F238E27FC236}">
                <a16:creationId xmlns:a16="http://schemas.microsoft.com/office/drawing/2014/main" id="{1DF9F1EB-F8D1-4D7B-5F4D-EE8F5E378DF3}"/>
              </a:ext>
            </a:extLst>
          </p:cNvPr>
          <p:cNvSpPr>
            <a:spLocks noGrp="1"/>
          </p:cNvSpPr>
          <p:nvPr>
            <p:ph type="sldNum" sz="quarter" idx="12"/>
          </p:nvPr>
        </p:nvSpPr>
        <p:spPr/>
        <p:txBody>
          <a:bodyPr/>
          <a:lstStyle/>
          <a:p>
            <a:fld id="{FF6224A0-E18C-49D5-86BA-B0B1971016E6}" type="slidenum">
              <a:rPr lang="en-US" smtClean="0"/>
              <a:t>1</a:t>
            </a:fld>
            <a:endParaRPr lang="en-US"/>
          </a:p>
        </p:txBody>
      </p:sp>
    </p:spTree>
    <p:extLst>
      <p:ext uri="{BB962C8B-B14F-4D97-AF65-F5344CB8AC3E}">
        <p14:creationId xmlns:p14="http://schemas.microsoft.com/office/powerpoint/2010/main" val="3182354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FF1D-02B2-4A49-9ED6-68FA9B6E168C}"/>
              </a:ext>
            </a:extLst>
          </p:cNvPr>
          <p:cNvSpPr>
            <a:spLocks noGrp="1"/>
          </p:cNvSpPr>
          <p:nvPr>
            <p:ph type="title"/>
          </p:nvPr>
        </p:nvSpPr>
        <p:spPr>
          <a:xfrm>
            <a:off x="2921000" y="1152906"/>
            <a:ext cx="8651345" cy="1514093"/>
          </a:xfrm>
        </p:spPr>
        <p:txBody>
          <a:bodyPr>
            <a:normAutofit/>
          </a:bodyPr>
          <a:lstStyle/>
          <a:p>
            <a:pPr algn="r" rtl="1"/>
            <a:r>
              <a:rPr lang="fa-IR" dirty="0">
                <a:latin typeface="Adobe Arabic" panose="02040503050201020203" pitchFamily="18" charset="-78"/>
                <a:cs typeface="Adobe Arabic" panose="02040503050201020203" pitchFamily="18" charset="-78"/>
              </a:rPr>
              <a:t>شست و شوی بخش و سطوح و تجهیزات با مواد </a:t>
            </a:r>
            <a:r>
              <a:rPr lang="en-US" dirty="0">
                <a:latin typeface="Adobe Arabic" panose="02040503050201020203" pitchFamily="18" charset="-78"/>
                <a:cs typeface="Adobe Arabic" panose="02040503050201020203" pitchFamily="18" charset="-78"/>
              </a:rPr>
              <a:t>HY LEVEL</a:t>
            </a:r>
            <a:r>
              <a:rPr lang="fa-IR" dirty="0">
                <a:latin typeface="Adobe Arabic" panose="02040503050201020203" pitchFamily="18" charset="-78"/>
                <a:cs typeface="Adobe Arabic" panose="02040503050201020203" pitchFamily="18" charset="-78"/>
              </a:rPr>
              <a:t> طبق آخرین دستورالعمل بهداشت انجام گردد.</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فرایند تفکیک پسماند های بیمارستانی در مبدا تولید در بخش اجرا گردد و همچنین لازم به ذکر است این امر در همه ی مواقع لازم و الاجراست بخصوص در مواقع بحران </a:t>
            </a:r>
            <a:r>
              <a:rPr lang="fa-IR" dirty="0">
                <a:solidFill>
                  <a:srgbClr val="FF0000"/>
                </a:solidFill>
                <a:latin typeface="Adobe Arabic" panose="02040503050201020203" pitchFamily="18" charset="-78"/>
                <a:cs typeface="Adobe Arabic" panose="02040503050201020203" pitchFamily="18" charset="-78"/>
              </a:rPr>
              <a:t>شدید تر</a:t>
            </a:r>
            <a:r>
              <a:rPr lang="fa-IR" dirty="0">
                <a:solidFill>
                  <a:schemeClr val="tx1"/>
                </a:solidFill>
                <a:latin typeface="Adobe Arabic" panose="02040503050201020203" pitchFamily="18" charset="-78"/>
                <a:cs typeface="Adobe Arabic" panose="02040503050201020203" pitchFamily="18" charset="-78"/>
              </a:rPr>
              <a:t>.</a:t>
            </a:r>
            <a:endParaRPr lang="en-US" dirty="0">
              <a:solidFill>
                <a:schemeClr val="tx1"/>
              </a:solidFill>
              <a:latin typeface="Adobe Arabic" panose="02040503050201020203" pitchFamily="18" charset="-78"/>
              <a:cs typeface="Adobe Arabic" panose="02040503050201020203" pitchFamily="18" charset="-78"/>
            </a:endParaRPr>
          </a:p>
        </p:txBody>
      </p:sp>
      <p:sp>
        <p:nvSpPr>
          <p:cNvPr id="4" name="Text Placeholder 3">
            <a:extLst>
              <a:ext uri="{FF2B5EF4-FFF2-40B4-BE49-F238E27FC236}">
                <a16:creationId xmlns:a16="http://schemas.microsoft.com/office/drawing/2014/main" id="{F31F4678-130F-D8B5-5C5D-B693B798544D}"/>
              </a:ext>
            </a:extLst>
          </p:cNvPr>
          <p:cNvSpPr>
            <a:spLocks noGrp="1"/>
          </p:cNvSpPr>
          <p:nvPr>
            <p:ph type="body" sz="half" idx="2"/>
          </p:nvPr>
        </p:nvSpPr>
        <p:spPr>
          <a:xfrm>
            <a:off x="2844799" y="2819400"/>
            <a:ext cx="8651345" cy="4262436"/>
          </a:xfrm>
        </p:spPr>
        <p:txBody>
          <a:bodyPr>
            <a:normAutofit/>
          </a:bodyPr>
          <a:lstStyle/>
          <a:p>
            <a:pPr algn="r" rtl="1"/>
            <a:r>
              <a:rPr lang="fa-IR" sz="2000" dirty="0">
                <a:latin typeface="Adobe Arabic" panose="02040503050201020203" pitchFamily="18" charset="-78"/>
                <a:cs typeface="Adobe Arabic" panose="02040503050201020203" pitchFamily="18" charset="-78"/>
              </a:rPr>
              <a:t>نظارت مستقیم برکار های خدماتی توسط کارشناس کنترل عفونت،ایمنی ، سرپرستار ، سوپروایزرین ، مسئولین شیفت ها و بهداشت محیط انجام گردد .</a:t>
            </a:r>
          </a:p>
          <a:p>
            <a:pPr algn="r" rtl="1"/>
            <a:r>
              <a:rPr lang="fa-IR" sz="2000" dirty="0">
                <a:latin typeface="Adobe Arabic" panose="02040503050201020203" pitchFamily="18" charset="-78"/>
                <a:cs typeface="Adobe Arabic" panose="02040503050201020203" pitchFamily="18" charset="-78"/>
              </a:rPr>
              <a:t>دفع بهداشتی زباله ،دارو هها و تجهیزات با ظروف درب دار و قابل شست و شو انجام گردد.</a:t>
            </a:r>
          </a:p>
          <a:p>
            <a:pPr algn="r" rtl="1"/>
            <a:r>
              <a:rPr lang="fa-IR" sz="2000" dirty="0">
                <a:latin typeface="Adobe Arabic" panose="02040503050201020203" pitchFamily="18" charset="-78"/>
                <a:cs typeface="Adobe Arabic" panose="02040503050201020203" pitchFamily="18" charset="-78"/>
              </a:rPr>
              <a:t>گندزدا ابزار با اسپورسیدین و سطوح با پرسیدین های سپت (1 درصد ) </a:t>
            </a:r>
            <a:r>
              <a:rPr lang="en-US" sz="2000" dirty="0">
                <a:latin typeface="Adobe Arabic" panose="02040503050201020203" pitchFamily="18" charset="-78"/>
                <a:cs typeface="Adobe Arabic" panose="02040503050201020203" pitchFamily="18" charset="-78"/>
              </a:rPr>
              <a:t>(SI 25)  </a:t>
            </a:r>
            <a:r>
              <a:rPr lang="fa-IR" sz="2000" dirty="0">
                <a:latin typeface="Adobe Arabic" panose="02040503050201020203" pitchFamily="18" charset="-78"/>
                <a:cs typeface="Adobe Arabic" panose="02040503050201020203" pitchFamily="18" charset="-78"/>
              </a:rPr>
              <a:t> طبق آخرین دستورالعمل انجام شود .</a:t>
            </a:r>
            <a:endParaRPr lang="en-US" sz="2000"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F2455522-934B-702C-345C-085168CBBD07}"/>
              </a:ext>
            </a:extLst>
          </p:cNvPr>
          <p:cNvSpPr>
            <a:spLocks noGrp="1"/>
          </p:cNvSpPr>
          <p:nvPr>
            <p:ph type="sldNum" sz="quarter" idx="12"/>
          </p:nvPr>
        </p:nvSpPr>
        <p:spPr/>
        <p:txBody>
          <a:bodyPr/>
          <a:lstStyle/>
          <a:p>
            <a:fld id="{FF6224A0-E18C-49D5-86BA-B0B1971016E6}" type="slidenum">
              <a:rPr lang="en-US" smtClean="0"/>
              <a:t>10</a:t>
            </a:fld>
            <a:endParaRPr lang="en-US"/>
          </a:p>
        </p:txBody>
      </p:sp>
    </p:spTree>
    <p:extLst>
      <p:ext uri="{BB962C8B-B14F-4D97-AF65-F5344CB8AC3E}">
        <p14:creationId xmlns:p14="http://schemas.microsoft.com/office/powerpoint/2010/main" val="6528380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7E2C-61D7-F4D5-E190-8DB538E0A3A4}"/>
              </a:ext>
            </a:extLst>
          </p:cNvPr>
          <p:cNvSpPr>
            <a:spLocks noGrp="1"/>
          </p:cNvSpPr>
          <p:nvPr>
            <p:ph type="title"/>
          </p:nvPr>
        </p:nvSpPr>
        <p:spPr>
          <a:xfrm>
            <a:off x="5471457" y="292231"/>
            <a:ext cx="6273520" cy="2582944"/>
          </a:xfrm>
        </p:spPr>
        <p:txBody>
          <a:bodyPr>
            <a:normAutofit/>
          </a:bodyPr>
          <a:lstStyle/>
          <a:p>
            <a:pPr algn="r" rtl="1"/>
            <a:r>
              <a:rPr lang="fa-IR" dirty="0">
                <a:latin typeface="Adobe Arabic" panose="02040503050201020203" pitchFamily="18" charset="-78"/>
                <a:cs typeface="Adobe Arabic" panose="02040503050201020203" pitchFamily="18" charset="-78"/>
              </a:rPr>
              <a:t>ارسال ها نمونه ها به آزمایشگاه  و همچنین لازم به ذکر است آزمایشگاه همکاری لازم را به عمل آورد و نتیجه را سریعا به سر.پرستار و مسئول کنترل عفونت و رئیس بیمارستان به صورت تلفنی گزارش نماید.</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آنتیوبیوگرام گذاشته و نوع آنتی بیوتیک مصرفی مشخص شود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کلیه تجهیزات ورودی به بخش کنترل گردد از جمله دستگاه گرافی پورتابل (چرخ ها) و حتی کاست فیلمی که زیر نوزاد گذاشته می شود کاملا ضد عفونی گردد.</a:t>
            </a:r>
            <a:endParaRPr lang="en-US" dirty="0">
              <a:latin typeface="Adobe Arabic" panose="02040503050201020203" pitchFamily="18" charset="-78"/>
              <a:cs typeface="Adobe Arabic" panose="02040503050201020203" pitchFamily="18" charset="-78"/>
            </a:endParaRPr>
          </a:p>
        </p:txBody>
      </p:sp>
      <p:pic>
        <p:nvPicPr>
          <p:cNvPr id="7" name="Content Placeholder 6">
            <a:extLst>
              <a:ext uri="{FF2B5EF4-FFF2-40B4-BE49-F238E27FC236}">
                <a16:creationId xmlns:a16="http://schemas.microsoft.com/office/drawing/2014/main" id="{84785BC2-EDC2-7D64-CECF-40180086C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221691">
            <a:off x="2079249" y="2866796"/>
            <a:ext cx="1981200" cy="23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id="{639CAC00-4774-C64E-A847-8608BC7CDD72}"/>
              </a:ext>
            </a:extLst>
          </p:cNvPr>
          <p:cNvSpPr>
            <a:spLocks noGrp="1"/>
          </p:cNvSpPr>
          <p:nvPr>
            <p:ph type="body" sz="half" idx="2"/>
          </p:nvPr>
        </p:nvSpPr>
        <p:spPr>
          <a:xfrm>
            <a:off x="5627802" y="3176833"/>
            <a:ext cx="6117175" cy="1684977"/>
          </a:xfrm>
        </p:spPr>
        <p:txBody>
          <a:bodyPr>
            <a:normAutofit/>
          </a:bodyPr>
          <a:lstStyle/>
          <a:p>
            <a:pPr algn="r" rtl="1"/>
            <a:r>
              <a:rPr lang="fa-IR" sz="2000" dirty="0">
                <a:latin typeface="Adobe Arabic" panose="02040503050201020203" pitchFamily="18" charset="-78"/>
                <a:cs typeface="Adobe Arabic" panose="02040503050201020203" pitchFamily="18" charset="-78"/>
              </a:rPr>
              <a:t>سلامت مادران ارزیابی و در زمان عفونت بخش حضور مادران به حداقل ممکن رسانیده شود .</a:t>
            </a:r>
          </a:p>
          <a:p>
            <a:pPr algn="r" rtl="1"/>
            <a:r>
              <a:rPr lang="fa-IR" sz="2000" dirty="0">
                <a:latin typeface="Adobe Arabic" panose="02040503050201020203" pitchFamily="18" charset="-78"/>
                <a:cs typeface="Adobe Arabic" panose="02040503050201020203" pitchFamily="18" charset="-78"/>
              </a:rPr>
              <a:t>پوشش مادران از یک پوشش متحد الشکل باشد .</a:t>
            </a:r>
            <a:endParaRPr lang="en-US" sz="2000"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CAF11027-028B-F360-AD24-46D57048E576}"/>
              </a:ext>
            </a:extLst>
          </p:cNvPr>
          <p:cNvSpPr>
            <a:spLocks noGrp="1"/>
          </p:cNvSpPr>
          <p:nvPr>
            <p:ph type="sldNum" sz="quarter" idx="12"/>
          </p:nvPr>
        </p:nvSpPr>
        <p:spPr/>
        <p:txBody>
          <a:bodyPr/>
          <a:lstStyle/>
          <a:p>
            <a:fld id="{FF6224A0-E18C-49D5-86BA-B0B1971016E6}" type="slidenum">
              <a:rPr lang="en-US" smtClean="0"/>
              <a:t>11</a:t>
            </a:fld>
            <a:endParaRPr lang="en-US"/>
          </a:p>
        </p:txBody>
      </p:sp>
    </p:spTree>
    <p:extLst>
      <p:ext uri="{BB962C8B-B14F-4D97-AF65-F5344CB8AC3E}">
        <p14:creationId xmlns:p14="http://schemas.microsoft.com/office/powerpoint/2010/main" val="3457894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1)">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69CE-762A-F13F-34AB-E1EAF7E8CF00}"/>
              </a:ext>
            </a:extLst>
          </p:cNvPr>
          <p:cNvSpPr>
            <a:spLocks noGrp="1"/>
          </p:cNvSpPr>
          <p:nvPr>
            <p:ph type="title"/>
          </p:nvPr>
        </p:nvSpPr>
        <p:spPr>
          <a:xfrm>
            <a:off x="7811661" y="482188"/>
            <a:ext cx="3505199" cy="976312"/>
          </a:xfrm>
        </p:spPr>
        <p:txBody>
          <a:bodyPr/>
          <a:lstStyle/>
          <a:p>
            <a:pPr algn="r" rtl="1"/>
            <a:r>
              <a:rPr lang="fa-IR" dirty="0">
                <a:latin typeface="Adobe Arabic" panose="02040503050201020203" pitchFamily="18" charset="-78"/>
                <a:cs typeface="Adobe Arabic" panose="02040503050201020203" pitchFamily="18" charset="-78"/>
              </a:rPr>
              <a:t>مرحله بعد بحران </a:t>
            </a:r>
            <a:endParaRPr lang="en-US" dirty="0">
              <a:latin typeface="Adobe Arabic" panose="02040503050201020203" pitchFamily="18" charset="-78"/>
              <a:cs typeface="Adobe Arabic" panose="02040503050201020203" pitchFamily="18" charset="-78"/>
            </a:endParaRPr>
          </a:p>
        </p:txBody>
      </p:sp>
      <p:pic>
        <p:nvPicPr>
          <p:cNvPr id="7" name="Content Placeholder 6">
            <a:extLst>
              <a:ext uri="{FF2B5EF4-FFF2-40B4-BE49-F238E27FC236}">
                <a16:creationId xmlns:a16="http://schemas.microsoft.com/office/drawing/2014/main" id="{EB09F1D4-E640-0C52-695F-5FF8F5AE8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695" y="3556096"/>
            <a:ext cx="3606363" cy="2434295"/>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a:extLst>
              <a:ext uri="{FF2B5EF4-FFF2-40B4-BE49-F238E27FC236}">
                <a16:creationId xmlns:a16="http://schemas.microsoft.com/office/drawing/2014/main" id="{377D0F21-0602-AE1C-5932-134B5657C4E2}"/>
              </a:ext>
            </a:extLst>
          </p:cNvPr>
          <p:cNvSpPr>
            <a:spLocks noGrp="1"/>
          </p:cNvSpPr>
          <p:nvPr>
            <p:ph type="body" sz="half" idx="2"/>
          </p:nvPr>
        </p:nvSpPr>
        <p:spPr>
          <a:xfrm>
            <a:off x="4814572" y="1868488"/>
            <a:ext cx="6638359" cy="4262436"/>
          </a:xfrm>
        </p:spPr>
        <p:txBody>
          <a:bodyPr>
            <a:noAutofit/>
          </a:bodyPr>
          <a:lstStyle/>
          <a:p>
            <a:pPr algn="r" rtl="1"/>
            <a:r>
              <a:rPr lang="fa-IR" sz="2000" dirty="0">
                <a:latin typeface="Adobe Arabic" panose="02040503050201020203" pitchFamily="18" charset="-78"/>
                <a:cs typeface="Adobe Arabic" panose="02040503050201020203" pitchFamily="18" charset="-78"/>
              </a:rPr>
              <a:t>تمامی اقدامات هماننده مرحله قبل از جمله کنترل مادران ، بهداشت ، منطقه بندی نوزاد و همچنین گندزدایی ابزار و سطوح انجام گردد.</a:t>
            </a:r>
          </a:p>
          <a:p>
            <a:pPr algn="r" rtl="1"/>
            <a:r>
              <a:rPr lang="fa-IR" sz="2000" dirty="0">
                <a:latin typeface="Adobe Arabic" panose="02040503050201020203" pitchFamily="18" charset="-78"/>
                <a:cs typeface="Adobe Arabic" panose="02040503050201020203" pitchFamily="18" charset="-78"/>
              </a:rPr>
              <a:t>در استاندارد های بخش </a:t>
            </a:r>
            <a:r>
              <a:rPr lang="en-US" sz="2000" dirty="0">
                <a:latin typeface="Adobe Arabic" panose="02040503050201020203" pitchFamily="18" charset="-78"/>
                <a:cs typeface="Adobe Arabic" panose="02040503050201020203" pitchFamily="18" charset="-78"/>
              </a:rPr>
              <a:t>NICU</a:t>
            </a:r>
            <a:r>
              <a:rPr lang="fa-IR" sz="2000" dirty="0">
                <a:latin typeface="Adobe Arabic" panose="02040503050201020203" pitchFamily="18" charset="-78"/>
                <a:cs typeface="Adobe Arabic" panose="02040503050201020203" pitchFamily="18" charset="-78"/>
              </a:rPr>
              <a:t> حتما تهویه هوای مناسب داشته باشد حتی اتاق شست و شوی ابزار مجهز به تهویه از نوع هوای گرم و خنک و مجهز به سیستم ترموستات باشد (نور مناسب برای هر تخت) </a:t>
            </a:r>
          </a:p>
          <a:p>
            <a:pPr algn="r" rtl="1"/>
            <a:r>
              <a:rPr lang="fa-IR" sz="2000" dirty="0">
                <a:latin typeface="Adobe Arabic" panose="02040503050201020203" pitchFamily="18" charset="-78"/>
                <a:cs typeface="Adobe Arabic" panose="02040503050201020203" pitchFamily="18" charset="-78"/>
              </a:rPr>
              <a:t>تاسیستان آّ و فاضلاب بخش </a:t>
            </a:r>
            <a:r>
              <a:rPr lang="en-US" sz="2000" dirty="0">
                <a:latin typeface="Adobe Arabic" panose="02040503050201020203" pitchFamily="18" charset="-78"/>
                <a:cs typeface="Adobe Arabic" panose="02040503050201020203" pitchFamily="18" charset="-78"/>
              </a:rPr>
              <a:t>NICU </a:t>
            </a:r>
            <a:r>
              <a:rPr lang="fa-IR" sz="2000" dirty="0">
                <a:latin typeface="Adobe Arabic" panose="02040503050201020203" pitchFamily="18" charset="-78"/>
                <a:cs typeface="Adobe Arabic" panose="02040503050201020203" pitchFamily="18" charset="-78"/>
              </a:rPr>
              <a:t> و حتی بخشی که بر روی بخش </a:t>
            </a:r>
            <a:r>
              <a:rPr lang="en-US" sz="2000" dirty="0">
                <a:latin typeface="Adobe Arabic" panose="02040503050201020203" pitchFamily="18" charset="-78"/>
                <a:cs typeface="Adobe Arabic" panose="02040503050201020203" pitchFamily="18" charset="-78"/>
              </a:rPr>
              <a:t>NICU </a:t>
            </a:r>
            <a:r>
              <a:rPr lang="fa-IR" sz="2000" dirty="0">
                <a:latin typeface="Adobe Arabic" panose="02040503050201020203" pitchFamily="18" charset="-78"/>
                <a:cs typeface="Adobe Arabic" panose="02040503050201020203" pitchFamily="18" charset="-78"/>
              </a:rPr>
              <a:t> سوار است مستقیما توسط مهندس ناظر تاسیسات نظارت و پیگیری نواقص شود . </a:t>
            </a:r>
          </a:p>
          <a:p>
            <a:pPr algn="r" rtl="1"/>
            <a:r>
              <a:rPr lang="fa-IR" sz="2000" dirty="0">
                <a:latin typeface="Adobe Arabic" panose="02040503050201020203" pitchFamily="18" charset="-78"/>
                <a:cs typeface="Adobe Arabic" panose="02040503050201020203" pitchFamily="18" charset="-78"/>
              </a:rPr>
              <a:t>اتاق جداگانه ایی جهت نگه داری تجهیرات تمیز بخش وجود داشته باشد .</a:t>
            </a:r>
          </a:p>
          <a:p>
            <a:pPr algn="r" rtl="1"/>
            <a:r>
              <a:rPr lang="fa-IR" sz="2000" dirty="0">
                <a:latin typeface="Adobe Arabic" panose="02040503050201020203" pitchFamily="18" charset="-78"/>
                <a:cs typeface="Adobe Arabic" panose="02040503050201020203" pitchFamily="18" charset="-78"/>
              </a:rPr>
              <a:t>فاصله ی بین تخت ها </a:t>
            </a:r>
            <a:r>
              <a:rPr lang="en-US" sz="2000" dirty="0">
                <a:latin typeface="Adobe Arabic" panose="02040503050201020203" pitchFamily="18" charset="-78"/>
                <a:cs typeface="Adobe Arabic" panose="02040503050201020203" pitchFamily="18" charset="-78"/>
              </a:rPr>
              <a:t> NICU</a:t>
            </a:r>
            <a:r>
              <a:rPr lang="fa-IR" sz="2000" dirty="0">
                <a:latin typeface="Adobe Arabic" panose="02040503050201020203" pitchFamily="18" charset="-78"/>
                <a:cs typeface="Adobe Arabic" panose="02040503050201020203" pitchFamily="18" charset="-78"/>
              </a:rPr>
              <a:t> به صورت استاندارد بین هر تخت 1 متر فضای خالی وجود داشته باشد.</a:t>
            </a:r>
            <a:endParaRPr lang="en-US" sz="2000"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E75ED250-342E-38DB-E1D6-C91EA1801431}"/>
              </a:ext>
            </a:extLst>
          </p:cNvPr>
          <p:cNvSpPr>
            <a:spLocks noGrp="1"/>
          </p:cNvSpPr>
          <p:nvPr>
            <p:ph type="sldNum" sz="quarter" idx="12"/>
          </p:nvPr>
        </p:nvSpPr>
        <p:spPr/>
        <p:txBody>
          <a:bodyPr/>
          <a:lstStyle/>
          <a:p>
            <a:fld id="{FF6224A0-E18C-49D5-86BA-B0B1971016E6}" type="slidenum">
              <a:rPr lang="en-US" smtClean="0"/>
              <a:t>12</a:t>
            </a:fld>
            <a:endParaRPr lang="en-US"/>
          </a:p>
        </p:txBody>
      </p:sp>
    </p:spTree>
    <p:extLst>
      <p:ext uri="{BB962C8B-B14F-4D97-AF65-F5344CB8AC3E}">
        <p14:creationId xmlns:p14="http://schemas.microsoft.com/office/powerpoint/2010/main" val="197067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6A38-55F6-87B3-941D-2A003A01C678}"/>
              </a:ext>
            </a:extLst>
          </p:cNvPr>
          <p:cNvSpPr>
            <a:spLocks noGrp="1"/>
          </p:cNvSpPr>
          <p:nvPr>
            <p:ph type="title"/>
          </p:nvPr>
        </p:nvSpPr>
        <p:spPr>
          <a:xfrm>
            <a:off x="7343481" y="1266220"/>
            <a:ext cx="4265611" cy="976312"/>
          </a:xfrm>
        </p:spPr>
        <p:txBody>
          <a:bodyPr>
            <a:noAutofit/>
          </a:bodyPr>
          <a:lstStyle/>
          <a:p>
            <a:pPr algn="r" rtl="1"/>
            <a:r>
              <a:rPr lang="fa-IR" dirty="0">
                <a:latin typeface="Adobe Arabic" panose="02040503050201020203" pitchFamily="18" charset="-78"/>
                <a:cs typeface="Adobe Arabic" panose="02040503050201020203" pitchFamily="18" charset="-78"/>
              </a:rPr>
              <a:t>اتاق مادران شیرده تهویه و فاصله مناسب داشته باشند همچنین از رئشنایی کافی برخوردار باشند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استاندارد تعداد پرستار به تخت یک یا حداقل یک پرستار برای دو تخت می باشد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خدمات بخش ثابت و آموزش دیده باشند .</a:t>
            </a:r>
            <a:endParaRPr lang="en-US"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D9D7C2E8-9176-36B5-7248-D8C90ECC2503}"/>
              </a:ext>
            </a:extLst>
          </p:cNvPr>
          <p:cNvSpPr>
            <a:spLocks noGrp="1"/>
          </p:cNvSpPr>
          <p:nvPr>
            <p:ph type="sldNum" sz="quarter" idx="12"/>
          </p:nvPr>
        </p:nvSpPr>
        <p:spPr/>
        <p:txBody>
          <a:bodyPr/>
          <a:lstStyle/>
          <a:p>
            <a:fld id="{FF6224A0-E18C-49D5-86BA-B0B1971016E6}" type="slidenum">
              <a:rPr lang="en-US" smtClean="0"/>
              <a:t>13</a:t>
            </a:fld>
            <a:endParaRPr lang="en-US"/>
          </a:p>
        </p:txBody>
      </p:sp>
    </p:spTree>
    <p:extLst>
      <p:ext uri="{BB962C8B-B14F-4D97-AF65-F5344CB8AC3E}">
        <p14:creationId xmlns:p14="http://schemas.microsoft.com/office/powerpoint/2010/main" val="1684787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F8DD727-5676-770F-8A47-B07FCC8B84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772" y="787782"/>
            <a:ext cx="7224844" cy="5418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a:extLst>
              <a:ext uri="{FF2B5EF4-FFF2-40B4-BE49-F238E27FC236}">
                <a16:creationId xmlns:a16="http://schemas.microsoft.com/office/drawing/2014/main" id="{F3323799-04FA-332B-39D9-578BD1636C7F}"/>
              </a:ext>
            </a:extLst>
          </p:cNvPr>
          <p:cNvSpPr>
            <a:spLocks noGrp="1"/>
          </p:cNvSpPr>
          <p:nvPr>
            <p:ph type="sldNum" sz="quarter" idx="12"/>
          </p:nvPr>
        </p:nvSpPr>
        <p:spPr/>
        <p:txBody>
          <a:bodyPr/>
          <a:lstStyle/>
          <a:p>
            <a:fld id="{FF6224A0-E18C-49D5-86BA-B0B1971016E6}" type="slidenum">
              <a:rPr lang="en-US" smtClean="0"/>
              <a:t>14</a:t>
            </a:fld>
            <a:endParaRPr lang="en-US"/>
          </a:p>
        </p:txBody>
      </p:sp>
    </p:spTree>
    <p:extLst>
      <p:ext uri="{BB962C8B-B14F-4D97-AF65-F5344CB8AC3E}">
        <p14:creationId xmlns:p14="http://schemas.microsoft.com/office/powerpoint/2010/main" val="36648246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841FF48-13A7-497C-F376-32211F64E5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1471960"/>
            <a:ext cx="5586761" cy="4047893"/>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DE6A1AD8-395E-5A1A-2A3E-8CD9738FA1CD}"/>
              </a:ext>
            </a:extLst>
          </p:cNvPr>
          <p:cNvSpPr>
            <a:spLocks noGrp="1"/>
          </p:cNvSpPr>
          <p:nvPr>
            <p:ph type="sldNum" sz="quarter" idx="12"/>
          </p:nvPr>
        </p:nvSpPr>
        <p:spPr/>
        <p:txBody>
          <a:bodyPr/>
          <a:lstStyle/>
          <a:p>
            <a:fld id="{FF6224A0-E18C-49D5-86BA-B0B1971016E6}" type="slidenum">
              <a:rPr lang="en-US" smtClean="0"/>
              <a:t>2</a:t>
            </a:fld>
            <a:endParaRPr lang="en-US"/>
          </a:p>
        </p:txBody>
      </p:sp>
    </p:spTree>
    <p:extLst>
      <p:ext uri="{BB962C8B-B14F-4D97-AF65-F5344CB8AC3E}">
        <p14:creationId xmlns:p14="http://schemas.microsoft.com/office/powerpoint/2010/main" val="4685773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4E6B-E460-E5DD-5D9A-DC15ABC2BD26}"/>
              </a:ext>
            </a:extLst>
          </p:cNvPr>
          <p:cNvSpPr>
            <a:spLocks noGrp="1"/>
          </p:cNvSpPr>
          <p:nvPr>
            <p:ph type="title"/>
          </p:nvPr>
        </p:nvSpPr>
        <p:spPr>
          <a:xfrm>
            <a:off x="2338882" y="1064654"/>
            <a:ext cx="8440900" cy="3751867"/>
          </a:xfrm>
        </p:spPr>
        <p:txBody>
          <a:bodyPr>
            <a:noAutofit/>
          </a:bodyPr>
          <a:lstStyle/>
          <a:p>
            <a:pPr algn="r" rtl="1"/>
            <a:r>
              <a:rPr lang="fa-IR" sz="2000" b="1" dirty="0">
                <a:latin typeface="Adobe Arabic" panose="02040503050201020203" pitchFamily="18" charset="-78"/>
                <a:cs typeface="Adobe Arabic" panose="02040503050201020203" pitchFamily="18" charset="-78"/>
              </a:rPr>
              <a:t>مدیریت  بحران :</a:t>
            </a:r>
            <a:br>
              <a:rPr lang="fa-IR" sz="2000" dirty="0">
                <a:latin typeface="Adobe Arabic" panose="02040503050201020203" pitchFamily="18" charset="-78"/>
                <a:cs typeface="Adobe Arabic" panose="02040503050201020203" pitchFamily="18" charset="-78"/>
              </a:rPr>
            </a:br>
            <a:r>
              <a:rPr lang="fa-IR" sz="2000" dirty="0">
                <a:latin typeface="Adobe Arabic" panose="02040503050201020203" pitchFamily="18" charset="-78"/>
                <a:cs typeface="Adobe Arabic" panose="02040503050201020203" pitchFamily="18" charset="-78"/>
              </a:rPr>
              <a:t>مدیریت بحران در برگیرنده ی برنامه ریزی ، سازماندهی ، رهبری و کنترل دارایی ها و فعالیت ها قبل ، حین و بعد از مواجه با رویداد های غیر مترقبه به منظور کاهش زیان های وارده به سازمان و بازیابی کامل سازمان می باشد .</a:t>
            </a:r>
            <a:br>
              <a:rPr lang="fa-IR" sz="2000" dirty="0">
                <a:latin typeface="Adobe Arabic" panose="02040503050201020203" pitchFamily="18" charset="-78"/>
                <a:cs typeface="Adobe Arabic" panose="02040503050201020203" pitchFamily="18" charset="-78"/>
              </a:rPr>
            </a:br>
            <a:r>
              <a:rPr lang="fa-IR" sz="2000" dirty="0">
                <a:latin typeface="Adobe Arabic" panose="02040503050201020203" pitchFamily="18" charset="-78"/>
                <a:cs typeface="Adobe Arabic" panose="02040503050201020203" pitchFamily="18" charset="-78"/>
              </a:rPr>
              <a:t>اهداف مدیریت بحران : بهینه سازی فعالیت های مقابله با بحران ، و به حداقل رساندن خسارت ناشی از آن .</a:t>
            </a:r>
            <a:br>
              <a:rPr lang="fa-IR" sz="2000" dirty="0">
                <a:latin typeface="Adobe Arabic" panose="02040503050201020203" pitchFamily="18" charset="-78"/>
                <a:cs typeface="Adobe Arabic" panose="02040503050201020203" pitchFamily="18" charset="-78"/>
              </a:rPr>
            </a:br>
            <a:r>
              <a:rPr lang="fa-IR" sz="2000" dirty="0">
                <a:latin typeface="Adobe Arabic" panose="02040503050201020203" pitchFamily="18" charset="-78"/>
                <a:cs typeface="Adobe Arabic" panose="02040503050201020203" pitchFamily="18" charset="-78"/>
              </a:rPr>
              <a:t>دستیابی به راه حلی معقول برای برطرف کردن شرایظ غیر عادی است به گونه ایی که منافع اساسی سازمان حفظ گردد.</a:t>
            </a:r>
            <a:br>
              <a:rPr lang="fa-IR" sz="2000" dirty="0">
                <a:latin typeface="Adobe Arabic" panose="02040503050201020203" pitchFamily="18" charset="-78"/>
                <a:cs typeface="Adobe Arabic" panose="02040503050201020203" pitchFamily="18" charset="-78"/>
              </a:rPr>
            </a:br>
            <a:r>
              <a:rPr lang="fa-IR" sz="2000" dirty="0">
                <a:latin typeface="Adobe Arabic" panose="02040503050201020203" pitchFamily="18" charset="-78"/>
                <a:cs typeface="Adobe Arabic" panose="02040503050201020203" pitchFamily="18" charset="-78"/>
              </a:rPr>
              <a:t>دستیابی به راه حلی رضایت بخش برای بر طرف کردن شرایط غیر عادی به طریقی است که منافع و ارزش های اساسی حفظ و تامین شود .</a:t>
            </a:r>
            <a:endParaRPr lang="en-US" sz="2000" dirty="0">
              <a:latin typeface="Adobe Arabic" panose="02040503050201020203" pitchFamily="18" charset="-78"/>
              <a:cs typeface="Adobe Arabic" panose="02040503050201020203" pitchFamily="18" charset="-78"/>
            </a:endParaRPr>
          </a:p>
        </p:txBody>
      </p:sp>
      <p:sp>
        <p:nvSpPr>
          <p:cNvPr id="4" name="Slide Number Placeholder 3">
            <a:extLst>
              <a:ext uri="{FF2B5EF4-FFF2-40B4-BE49-F238E27FC236}">
                <a16:creationId xmlns:a16="http://schemas.microsoft.com/office/drawing/2014/main" id="{AAAC4003-D237-79F1-BB7B-91BF8FEF80EE}"/>
              </a:ext>
            </a:extLst>
          </p:cNvPr>
          <p:cNvSpPr>
            <a:spLocks noGrp="1"/>
          </p:cNvSpPr>
          <p:nvPr>
            <p:ph type="sldNum" sz="quarter" idx="12"/>
          </p:nvPr>
        </p:nvSpPr>
        <p:spPr/>
        <p:txBody>
          <a:bodyPr/>
          <a:lstStyle/>
          <a:p>
            <a:fld id="{FF6224A0-E18C-49D5-86BA-B0B1971016E6}" type="slidenum">
              <a:rPr lang="en-US" smtClean="0"/>
              <a:t>3</a:t>
            </a:fld>
            <a:endParaRPr lang="en-US"/>
          </a:p>
        </p:txBody>
      </p:sp>
    </p:spTree>
    <p:extLst>
      <p:ext uri="{BB962C8B-B14F-4D97-AF65-F5344CB8AC3E}">
        <p14:creationId xmlns:p14="http://schemas.microsoft.com/office/powerpoint/2010/main" val="860097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9E7D-9D42-BABB-FA5E-3929D56AAD7D}"/>
              </a:ext>
            </a:extLst>
          </p:cNvPr>
          <p:cNvSpPr>
            <a:spLocks noGrp="1"/>
          </p:cNvSpPr>
          <p:nvPr>
            <p:ph type="title"/>
          </p:nvPr>
        </p:nvSpPr>
        <p:spPr>
          <a:xfrm>
            <a:off x="2821259" y="301083"/>
            <a:ext cx="8396868" cy="2787806"/>
          </a:xfrm>
        </p:spPr>
        <p:txBody>
          <a:bodyPr>
            <a:noAutofit/>
          </a:bodyPr>
          <a:lstStyle/>
          <a:p>
            <a:pPr algn="r" rtl="1"/>
            <a:r>
              <a:rPr lang="fa-IR" sz="2400" b="1" dirty="0">
                <a:latin typeface="Adobe Arabic" panose="02040503050201020203" pitchFamily="18" charset="-78"/>
                <a:cs typeface="Adobe Arabic" panose="02040503050201020203" pitchFamily="18" charset="-78"/>
              </a:rPr>
              <a:t>نوزاد نارس:</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نوزادانی که سنی کمتر مراقبت های ویژه نورادان بستری شوند از  27 هفته بارداری داشته باشند یا وزن هنگام تولد آنها کمتر از 1000 گرم باشد برای مراقبت بیشتر بالینی نوزادان با مشکل تنفسی شدید که نیاز به استفاده از دستگاه تهویه مکانیکی یا نقدار زیادی اکسیژن دارند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نوزادانی که مشکل های قلبی شدی ، تشنج و وقفه های تنفسی مکرر داشته باشند و نوزادانی که حال عمومی خوبی ندارند باید در </a:t>
            </a:r>
            <a:r>
              <a:rPr lang="en-US" dirty="0">
                <a:latin typeface="Adobe Arabic" panose="02040503050201020203" pitchFamily="18" charset="-78"/>
                <a:cs typeface="Adobe Arabic" panose="02040503050201020203" pitchFamily="18" charset="-78"/>
              </a:rPr>
              <a:t> NICU </a:t>
            </a:r>
            <a:r>
              <a:rPr lang="fa-IR" dirty="0">
                <a:latin typeface="Adobe Arabic" panose="02040503050201020203" pitchFamily="18" charset="-78"/>
                <a:cs typeface="Adobe Arabic" panose="02040503050201020203" pitchFamily="18" charset="-78"/>
              </a:rPr>
              <a:t> بستری شوند و به طور کلی تمام نوزادانی که برای تثبیت وضعیت بالینیشان نیاز به مراقبت دقیق داشته باشند باید در بخش .</a:t>
            </a:r>
            <a:endParaRPr lang="en-US"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6B59CED9-6DC6-DCC1-4BFE-33C62AF18BBC}"/>
              </a:ext>
            </a:extLst>
          </p:cNvPr>
          <p:cNvSpPr>
            <a:spLocks noGrp="1"/>
          </p:cNvSpPr>
          <p:nvPr>
            <p:ph type="sldNum" sz="quarter" idx="12"/>
          </p:nvPr>
        </p:nvSpPr>
        <p:spPr/>
        <p:txBody>
          <a:bodyPr/>
          <a:lstStyle/>
          <a:p>
            <a:fld id="{FF6224A0-E18C-49D5-86BA-B0B1971016E6}" type="slidenum">
              <a:rPr lang="en-US" smtClean="0"/>
              <a:t>4</a:t>
            </a:fld>
            <a:endParaRPr lang="en-US"/>
          </a:p>
        </p:txBody>
      </p:sp>
      <p:pic>
        <p:nvPicPr>
          <p:cNvPr id="10" name="Content Placeholder 9">
            <a:extLst>
              <a:ext uri="{FF2B5EF4-FFF2-40B4-BE49-F238E27FC236}">
                <a16:creationId xmlns:a16="http://schemas.microsoft.com/office/drawing/2014/main" id="{EB2CE490-F398-BF17-BA34-F04C99012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579" y="3345366"/>
            <a:ext cx="4514629" cy="2921620"/>
          </a:xfrm>
          <a:prstGeom prst="rect">
            <a:avLst/>
          </a:prstGeom>
          <a:ln>
            <a:noFill/>
          </a:ln>
          <a:effectLst>
            <a:softEdge rad="112500"/>
          </a:effectLst>
        </p:spPr>
      </p:pic>
    </p:spTree>
    <p:extLst>
      <p:ext uri="{BB962C8B-B14F-4D97-AF65-F5344CB8AC3E}">
        <p14:creationId xmlns:p14="http://schemas.microsoft.com/office/powerpoint/2010/main" val="23288830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0B33-B747-047D-4161-16373E2FF20C}"/>
              </a:ext>
            </a:extLst>
          </p:cNvPr>
          <p:cNvSpPr>
            <a:spLocks noGrp="1"/>
          </p:cNvSpPr>
          <p:nvPr>
            <p:ph type="title"/>
          </p:nvPr>
        </p:nvSpPr>
        <p:spPr>
          <a:xfrm>
            <a:off x="7185992" y="2135325"/>
            <a:ext cx="4288804" cy="976312"/>
          </a:xfrm>
        </p:spPr>
        <p:txBody>
          <a:bodyPr>
            <a:noAutofit/>
          </a:bodyPr>
          <a:lstStyle/>
          <a:p>
            <a:pPr algn="r" rtl="1">
              <a:lnSpc>
                <a:spcPct val="150000"/>
              </a:lnSpc>
            </a:pPr>
            <a:r>
              <a:rPr lang="fa-IR" dirty="0">
                <a:latin typeface="Adobe Arabic" panose="02040503050201020203" pitchFamily="18" charset="-78"/>
                <a:cs typeface="Adobe Arabic" panose="02040503050201020203" pitchFamily="18" charset="-78"/>
              </a:rPr>
              <a:t>اقدامات بهداشت محیط در 3 مرحله می باشد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1-کنترل عفونت قبل از وقوع بحران</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2- حین بحران</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3-بعد بحران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تقسیم می گردد .ضمن اینکه با نگاه ویژه ایی به بخش های خاص از جمله </a:t>
            </a:r>
            <a:r>
              <a:rPr lang="en-US" dirty="0">
                <a:latin typeface="Adobe Arabic" panose="02040503050201020203" pitchFamily="18" charset="-78"/>
                <a:cs typeface="Adobe Arabic" panose="02040503050201020203" pitchFamily="18" charset="-78"/>
              </a:rPr>
              <a:t> </a:t>
            </a:r>
            <a:r>
              <a:rPr lang="en-US" dirty="0" err="1">
                <a:latin typeface="Adobe Arabic" panose="02040503050201020203" pitchFamily="18" charset="-78"/>
                <a:cs typeface="Adobe Arabic" panose="02040503050201020203" pitchFamily="18" charset="-78"/>
              </a:rPr>
              <a:t>nicu</a:t>
            </a:r>
            <a:r>
              <a:rPr lang="fa-IR" dirty="0">
                <a:latin typeface="Adobe Arabic" panose="02040503050201020203" pitchFamily="18" charset="-78"/>
                <a:cs typeface="Adobe Arabic" panose="02040503050201020203" pitchFamily="18" charset="-78"/>
              </a:rPr>
              <a:t>نگاه می کنند.</a:t>
            </a:r>
            <a:endParaRPr lang="en-US" dirty="0">
              <a:latin typeface="Adobe Arabic" panose="02040503050201020203" pitchFamily="18" charset="-78"/>
              <a:cs typeface="Adobe Arabic" panose="02040503050201020203" pitchFamily="18" charset="-78"/>
            </a:endParaRPr>
          </a:p>
        </p:txBody>
      </p:sp>
      <p:pic>
        <p:nvPicPr>
          <p:cNvPr id="7" name="Content Placeholder 6">
            <a:extLst>
              <a:ext uri="{FF2B5EF4-FFF2-40B4-BE49-F238E27FC236}">
                <a16:creationId xmlns:a16="http://schemas.microsoft.com/office/drawing/2014/main" id="{0197B9B1-064B-DEC7-E889-7F0327AF6DE9}"/>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rot="20089667">
            <a:off x="1211795" y="2883099"/>
            <a:ext cx="4021137" cy="2261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id="{FA1A2C74-63CB-9C2A-39F6-43A52FC3F890}"/>
              </a:ext>
            </a:extLst>
          </p:cNvPr>
          <p:cNvSpPr>
            <a:spLocks noGrp="1"/>
          </p:cNvSpPr>
          <p:nvPr>
            <p:ph type="body" sz="half" idx="2"/>
          </p:nvPr>
        </p:nvSpPr>
        <p:spPr>
          <a:xfrm>
            <a:off x="7036420" y="3429000"/>
            <a:ext cx="4438376" cy="2759927"/>
          </a:xfrm>
        </p:spPr>
        <p:txBody>
          <a:bodyPr>
            <a:normAutofit/>
          </a:bodyPr>
          <a:lstStyle/>
          <a:p>
            <a:pPr algn="r" rtl="1"/>
            <a:r>
              <a:rPr lang="fa-IR" sz="2000" dirty="0">
                <a:latin typeface="Adobe Arabic" panose="02040503050201020203" pitchFamily="18" charset="-78"/>
                <a:cs typeface="Adobe Arabic" panose="02040503050201020203" pitchFamily="18" charset="-78"/>
              </a:rPr>
              <a:t>کنترل عفونت قبل از بحران:</a:t>
            </a:r>
          </a:p>
          <a:p>
            <a:pPr algn="r" rtl="1"/>
            <a:r>
              <a:rPr lang="fa-IR" sz="2000" dirty="0">
                <a:latin typeface="Adobe Arabic" panose="02040503050201020203" pitchFamily="18" charset="-78"/>
                <a:cs typeface="Adobe Arabic" panose="02040503050201020203" pitchFamily="18" charset="-78"/>
              </a:rPr>
              <a:t>1- آموزش پرسنل پرستاری و خدمات </a:t>
            </a:r>
          </a:p>
          <a:p>
            <a:pPr algn="r" rtl="1"/>
            <a:r>
              <a:rPr lang="fa-IR" sz="2000" dirty="0">
                <a:latin typeface="Adobe Arabic" panose="02040503050201020203" pitchFamily="18" charset="-78"/>
                <a:cs typeface="Adobe Arabic" panose="02040503050201020203" pitchFamily="18" charset="-78"/>
              </a:rPr>
              <a:t>2- حساسیت بخش و استاندار سازی بخش</a:t>
            </a:r>
          </a:p>
          <a:p>
            <a:pPr algn="r" rtl="1"/>
            <a:r>
              <a:rPr lang="fa-IR" sz="2000" dirty="0">
                <a:latin typeface="Adobe Arabic" panose="02040503050201020203" pitchFamily="18" charset="-78"/>
                <a:cs typeface="Adobe Arabic" panose="02040503050201020203" pitchFamily="18" charset="-78"/>
              </a:rPr>
              <a:t>3-رعایت بهداشت دست توسط پرستاری و خدمه </a:t>
            </a:r>
          </a:p>
          <a:p>
            <a:pPr algn="r" rtl="1"/>
            <a:r>
              <a:rPr lang="fa-IR" sz="2000" dirty="0">
                <a:latin typeface="Adobe Arabic" panose="02040503050201020203" pitchFamily="18" charset="-78"/>
                <a:cs typeface="Adobe Arabic" panose="02040503050201020203" pitchFamily="18" charset="-78"/>
              </a:rPr>
              <a:t>و کلیه راهای انتقال عفونت بررسی گردد.</a:t>
            </a:r>
          </a:p>
        </p:txBody>
      </p:sp>
      <p:sp>
        <p:nvSpPr>
          <p:cNvPr id="5" name="Slide Number Placeholder 4">
            <a:extLst>
              <a:ext uri="{FF2B5EF4-FFF2-40B4-BE49-F238E27FC236}">
                <a16:creationId xmlns:a16="http://schemas.microsoft.com/office/drawing/2014/main" id="{7A6EC1B3-6544-C394-35BE-274B5B1157E3}"/>
              </a:ext>
            </a:extLst>
          </p:cNvPr>
          <p:cNvSpPr>
            <a:spLocks noGrp="1"/>
          </p:cNvSpPr>
          <p:nvPr>
            <p:ph type="sldNum" sz="quarter" idx="12"/>
          </p:nvPr>
        </p:nvSpPr>
        <p:spPr/>
        <p:txBody>
          <a:bodyPr/>
          <a:lstStyle/>
          <a:p>
            <a:fld id="{FF6224A0-E18C-49D5-86BA-B0B1971016E6}" type="slidenum">
              <a:rPr lang="en-US" smtClean="0"/>
              <a:t>5</a:t>
            </a:fld>
            <a:endParaRPr lang="en-US"/>
          </a:p>
        </p:txBody>
      </p:sp>
    </p:spTree>
    <p:extLst>
      <p:ext uri="{BB962C8B-B14F-4D97-AF65-F5344CB8AC3E}">
        <p14:creationId xmlns:p14="http://schemas.microsoft.com/office/powerpoint/2010/main" val="19602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F4C2-E6B6-887D-539C-B4C205A8BB42}"/>
              </a:ext>
            </a:extLst>
          </p:cNvPr>
          <p:cNvSpPr>
            <a:spLocks noGrp="1"/>
          </p:cNvSpPr>
          <p:nvPr>
            <p:ph type="title"/>
          </p:nvPr>
        </p:nvSpPr>
        <p:spPr>
          <a:xfrm>
            <a:off x="7265503" y="1459880"/>
            <a:ext cx="4295428" cy="976312"/>
          </a:xfrm>
        </p:spPr>
        <p:txBody>
          <a:bodyPr>
            <a:noAutofit/>
          </a:bodyPr>
          <a:lstStyle/>
          <a:p>
            <a:pPr algn="r" rtl="1"/>
            <a:r>
              <a:rPr lang="fa-IR" dirty="0">
                <a:latin typeface="Adobe Arabic" panose="02040503050201020203" pitchFamily="18" charset="-78"/>
                <a:cs typeface="Adobe Arabic" panose="02040503050201020203" pitchFamily="18" charset="-78"/>
              </a:rPr>
              <a:t>پیشبینی گردد که مواد گندزدا در بیمارستان موجود باشد که در زمان بحران بدنبال تهیه مواد گندزدا نباشیم و استفاده از مواد گندزدا آموزش داده شود.</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همچنین گزارش موارد نقص در تجهیزات و ابزار در استاندارد ساختمانی توسط سرپرستار مربوطه گزارش و پیگیری گردد.</a:t>
            </a:r>
            <a:endParaRPr lang="en-US" dirty="0">
              <a:latin typeface="Adobe Arabic" panose="02040503050201020203" pitchFamily="18" charset="-78"/>
              <a:cs typeface="Adobe Arabic" panose="02040503050201020203" pitchFamily="18" charset="-78"/>
            </a:endParaRPr>
          </a:p>
        </p:txBody>
      </p:sp>
      <p:pic>
        <p:nvPicPr>
          <p:cNvPr id="7" name="Content Placeholder 6">
            <a:extLst>
              <a:ext uri="{FF2B5EF4-FFF2-40B4-BE49-F238E27FC236}">
                <a16:creationId xmlns:a16="http://schemas.microsoft.com/office/drawing/2014/main" id="{2F9EEC9B-9BC0-20B8-B259-7BEB05F6D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579822">
            <a:off x="1413635" y="3224153"/>
            <a:ext cx="4680754" cy="2552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EEFDF043-D03A-4253-7C1F-5031E620E5FD}"/>
              </a:ext>
            </a:extLst>
          </p:cNvPr>
          <p:cNvSpPr>
            <a:spLocks noGrp="1"/>
          </p:cNvSpPr>
          <p:nvPr>
            <p:ph type="body" sz="half" idx="2"/>
          </p:nvPr>
        </p:nvSpPr>
        <p:spPr>
          <a:xfrm>
            <a:off x="8055732" y="2595564"/>
            <a:ext cx="3505199" cy="4262436"/>
          </a:xfrm>
        </p:spPr>
        <p:txBody>
          <a:bodyPr>
            <a:normAutofit/>
          </a:bodyPr>
          <a:lstStyle/>
          <a:p>
            <a:pPr algn="r" rtl="1"/>
            <a:r>
              <a:rPr lang="fa-IR" sz="2000" dirty="0">
                <a:latin typeface="Adobe Arabic" panose="02040503050201020203" pitchFamily="18" charset="-78"/>
                <a:cs typeface="Adobe Arabic" panose="02040503050201020203" pitchFamily="18" charset="-78"/>
              </a:rPr>
              <a:t>لازم به ذکر است در بخش </a:t>
            </a:r>
            <a:r>
              <a:rPr lang="en-US" sz="2000" dirty="0">
                <a:latin typeface="Adobe Arabic" panose="02040503050201020203" pitchFamily="18" charset="-78"/>
                <a:cs typeface="Adobe Arabic" panose="02040503050201020203" pitchFamily="18" charset="-78"/>
              </a:rPr>
              <a:t>NICU</a:t>
            </a:r>
            <a:r>
              <a:rPr lang="fa-IR" sz="2000" dirty="0">
                <a:latin typeface="Adobe Arabic" panose="02040503050201020203" pitchFamily="18" charset="-78"/>
                <a:cs typeface="Adobe Arabic" panose="02040503050201020203" pitchFamily="18" charset="-78"/>
              </a:rPr>
              <a:t> حضور نوزاد به </a:t>
            </a:r>
            <a:r>
              <a:rPr lang="fa-IR" sz="2000" dirty="0">
                <a:solidFill>
                  <a:srgbClr val="FF0000"/>
                </a:solidFill>
                <a:latin typeface="Adobe Arabic" panose="02040503050201020203" pitchFamily="18" charset="-78"/>
                <a:cs typeface="Adobe Arabic" panose="02040503050201020203" pitchFamily="18" charset="-78"/>
              </a:rPr>
              <a:t>3 ستینگ </a:t>
            </a:r>
            <a:r>
              <a:rPr lang="fa-IR" sz="2000" dirty="0">
                <a:latin typeface="Adobe Arabic" panose="02040503050201020203" pitchFamily="18" charset="-78"/>
                <a:cs typeface="Adobe Arabic" panose="02040503050201020203" pitchFamily="18" charset="-78"/>
              </a:rPr>
              <a:t>تقسیم می شود.</a:t>
            </a:r>
          </a:p>
          <a:p>
            <a:pPr algn="r" rtl="1"/>
            <a:r>
              <a:rPr lang="fa-IR" sz="2000" dirty="0">
                <a:solidFill>
                  <a:schemeClr val="tx1"/>
                </a:solidFill>
                <a:latin typeface="Adobe Arabic" panose="02040503050201020203" pitchFamily="18" charset="-78"/>
                <a:cs typeface="Adobe Arabic" panose="02040503050201020203" pitchFamily="18" charset="-78"/>
              </a:rPr>
              <a:t>1-</a:t>
            </a:r>
            <a:r>
              <a:rPr lang="fa-IR" sz="2000" dirty="0">
                <a:solidFill>
                  <a:srgbClr val="FF0000"/>
                </a:solidFill>
                <a:latin typeface="Adobe Arabic" panose="02040503050201020203" pitchFamily="18" charset="-78"/>
                <a:cs typeface="Adobe Arabic" panose="02040503050201020203" pitchFamily="18" charset="-78"/>
              </a:rPr>
              <a:t>نوزاد مشکوک</a:t>
            </a:r>
          </a:p>
          <a:p>
            <a:pPr algn="r" rtl="1"/>
            <a:r>
              <a:rPr lang="fa-IR" sz="2000" dirty="0">
                <a:solidFill>
                  <a:schemeClr val="tx1"/>
                </a:solidFill>
                <a:latin typeface="Adobe Arabic" panose="02040503050201020203" pitchFamily="18" charset="-78"/>
                <a:cs typeface="Adobe Arabic" panose="02040503050201020203" pitchFamily="18" charset="-78"/>
              </a:rPr>
              <a:t>2-</a:t>
            </a:r>
            <a:r>
              <a:rPr lang="fa-IR" sz="2000" dirty="0">
                <a:solidFill>
                  <a:srgbClr val="FF0000"/>
                </a:solidFill>
                <a:latin typeface="Adobe Arabic" panose="02040503050201020203" pitchFamily="18" charset="-78"/>
                <a:cs typeface="Adobe Arabic" panose="02040503050201020203" pitchFamily="18" charset="-78"/>
              </a:rPr>
              <a:t>نوزاد عفونی</a:t>
            </a:r>
          </a:p>
          <a:p>
            <a:pPr algn="r" rtl="1"/>
            <a:r>
              <a:rPr lang="fa-IR" sz="2000" dirty="0">
                <a:solidFill>
                  <a:schemeClr val="tx1"/>
                </a:solidFill>
                <a:latin typeface="Adobe Arabic" panose="02040503050201020203" pitchFamily="18" charset="-78"/>
                <a:cs typeface="Adobe Arabic" panose="02040503050201020203" pitchFamily="18" charset="-78"/>
              </a:rPr>
              <a:t>3-</a:t>
            </a:r>
            <a:r>
              <a:rPr lang="fa-IR" sz="2000" dirty="0">
                <a:solidFill>
                  <a:srgbClr val="FF0000"/>
                </a:solidFill>
                <a:latin typeface="Adobe Arabic" panose="02040503050201020203" pitchFamily="18" charset="-78"/>
                <a:cs typeface="Adobe Arabic" panose="02040503050201020203" pitchFamily="18" charset="-78"/>
              </a:rPr>
              <a:t> نوزاد سالم</a:t>
            </a:r>
            <a:endParaRPr lang="en-US" sz="2000" dirty="0">
              <a:solidFill>
                <a:srgbClr val="FF0000"/>
              </a:solidFill>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BC6D31C0-2D3D-83D2-74D3-1CB278AA8450}"/>
              </a:ext>
            </a:extLst>
          </p:cNvPr>
          <p:cNvSpPr>
            <a:spLocks noGrp="1"/>
          </p:cNvSpPr>
          <p:nvPr>
            <p:ph type="sldNum" sz="quarter" idx="12"/>
          </p:nvPr>
        </p:nvSpPr>
        <p:spPr/>
        <p:txBody>
          <a:bodyPr/>
          <a:lstStyle/>
          <a:p>
            <a:fld id="{FF6224A0-E18C-49D5-86BA-B0B1971016E6}" type="slidenum">
              <a:rPr lang="en-US" smtClean="0"/>
              <a:t>6</a:t>
            </a:fld>
            <a:endParaRPr lang="en-US"/>
          </a:p>
        </p:txBody>
      </p:sp>
    </p:spTree>
    <p:extLst>
      <p:ext uri="{BB962C8B-B14F-4D97-AF65-F5344CB8AC3E}">
        <p14:creationId xmlns:p14="http://schemas.microsoft.com/office/powerpoint/2010/main" val="3565619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7"/>
                                        </p:tgtEl>
                                        <p:attrNameLst>
                                          <p:attrName>style.opacity</p:attrName>
                                        </p:attrNameLst>
                                      </p:cBhvr>
                                      <p:to>
                                        <p:strVal val="0.5"/>
                                      </p:to>
                                    </p:set>
                                    <p:animEffect filter="image" prLst="opacity: 0.5">
                                      <p:cBhvr rctx="IE">
                                        <p:cTn id="3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6A9B-C160-1512-02CF-AB32545FE453}"/>
              </a:ext>
            </a:extLst>
          </p:cNvPr>
          <p:cNvSpPr>
            <a:spLocks noGrp="1"/>
          </p:cNvSpPr>
          <p:nvPr>
            <p:ph type="title"/>
          </p:nvPr>
        </p:nvSpPr>
        <p:spPr>
          <a:xfrm>
            <a:off x="5713412" y="1334434"/>
            <a:ext cx="5724202" cy="976312"/>
          </a:xfrm>
        </p:spPr>
        <p:txBody>
          <a:bodyPr>
            <a:noAutofit/>
          </a:bodyPr>
          <a:lstStyle/>
          <a:p>
            <a:pPr algn="r" rtl="1"/>
            <a:r>
              <a:rPr lang="fa-IR" dirty="0">
                <a:latin typeface="Adobe Arabic" panose="02040503050201020203" pitchFamily="18" charset="-78"/>
                <a:cs typeface="Adobe Arabic" panose="02040503050201020203" pitchFamily="18" charset="-78"/>
              </a:rPr>
              <a:t>حین بحران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همه باید به صورت گروهی حضور داششته باشند و نظارت میدانی اجرا گردد از جمله پرسنل و یا اقداماتی که بر روی نوزادان اجرا می گردد و یا دانشجویان همچنین مادران شیرده ، </a:t>
            </a:r>
            <a:r>
              <a:rPr lang="fa-IR" dirty="0">
                <a:solidFill>
                  <a:srgbClr val="FF0000"/>
                </a:solidFill>
                <a:latin typeface="Adobe Arabic" panose="02040503050201020203" pitchFamily="18" charset="-78"/>
                <a:cs typeface="Adobe Arabic" panose="02040503050201020203" pitchFamily="18" charset="-78"/>
              </a:rPr>
              <a:t>به شدت کنترل شود </a:t>
            </a:r>
            <a:r>
              <a:rPr lang="fa-IR" dirty="0">
                <a:latin typeface="Adobe Arabic" panose="02040503050201020203" pitchFamily="18" charset="-78"/>
                <a:cs typeface="Adobe Arabic" panose="02040503050201020203" pitchFamily="18" charset="-78"/>
              </a:rPr>
              <a:t>و محدودیت ها و استاندارد های </a:t>
            </a:r>
            <a:r>
              <a:rPr lang="en-US" dirty="0">
                <a:latin typeface="Adobe Arabic" panose="02040503050201020203" pitchFamily="18" charset="-78"/>
                <a:cs typeface="Adobe Arabic" panose="02040503050201020203" pitchFamily="18" charset="-78"/>
              </a:rPr>
              <a:t>NICU</a:t>
            </a:r>
            <a:r>
              <a:rPr lang="fa-IR" dirty="0">
                <a:latin typeface="Adobe Arabic" panose="02040503050201020203" pitchFamily="18" charset="-78"/>
                <a:cs typeface="Adobe Arabic" panose="02040503050201020203" pitchFamily="18" charset="-78"/>
              </a:rPr>
              <a:t> در زمینه های مختلف اجرا شود.</a:t>
            </a:r>
            <a:endParaRPr lang="en-US" dirty="0">
              <a:latin typeface="Adobe Arabic" panose="02040503050201020203" pitchFamily="18" charset="-78"/>
              <a:cs typeface="Adobe Arabic" panose="02040503050201020203" pitchFamily="18" charset="-78"/>
            </a:endParaRPr>
          </a:p>
        </p:txBody>
      </p:sp>
      <p:pic>
        <p:nvPicPr>
          <p:cNvPr id="7" name="Content Placeholder 6">
            <a:extLst>
              <a:ext uri="{FF2B5EF4-FFF2-40B4-BE49-F238E27FC236}">
                <a16:creationId xmlns:a16="http://schemas.microsoft.com/office/drawing/2014/main" id="{E689C257-75E0-B5AC-2E35-51B55B9C8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487568">
            <a:off x="1108331" y="2752171"/>
            <a:ext cx="4623811" cy="3043308"/>
          </a:xfrm>
          <a:prstGeom prst="rect">
            <a:avLst/>
          </a:prstGeom>
          <a:ln>
            <a:noFill/>
          </a:ln>
          <a:effectLst>
            <a:outerShdw blurRad="190500" algn="tl" rotWithShape="0">
              <a:srgbClr val="000000">
                <a:alpha val="70000"/>
              </a:srgbClr>
            </a:outerShdw>
          </a:effectLst>
        </p:spPr>
      </p:pic>
      <p:sp>
        <p:nvSpPr>
          <p:cNvPr id="4" name="Text Placeholder 3">
            <a:extLst>
              <a:ext uri="{FF2B5EF4-FFF2-40B4-BE49-F238E27FC236}">
                <a16:creationId xmlns:a16="http://schemas.microsoft.com/office/drawing/2014/main" id="{77D86926-02E4-A657-CA58-7F5DCDC29060}"/>
              </a:ext>
            </a:extLst>
          </p:cNvPr>
          <p:cNvSpPr>
            <a:spLocks noGrp="1"/>
          </p:cNvSpPr>
          <p:nvPr>
            <p:ph type="body" sz="half" idx="2"/>
          </p:nvPr>
        </p:nvSpPr>
        <p:spPr>
          <a:xfrm>
            <a:off x="5635487" y="2446477"/>
            <a:ext cx="5802127" cy="2423697"/>
          </a:xfrm>
        </p:spPr>
        <p:txBody>
          <a:bodyPr>
            <a:normAutofit/>
          </a:bodyPr>
          <a:lstStyle/>
          <a:p>
            <a:pPr algn="r" rtl="1"/>
            <a:r>
              <a:rPr lang="fa-IR" sz="2000" dirty="0">
                <a:latin typeface="Adobe Arabic" panose="02040503050201020203" pitchFamily="18" charset="-78"/>
                <a:cs typeface="Adobe Arabic" panose="02040503050201020203" pitchFamily="18" charset="-78"/>
              </a:rPr>
              <a:t>ورود و خروج همه ی پرسنل ، رزیدنت ، پزشک مقیم و خدمه همه </a:t>
            </a:r>
            <a:r>
              <a:rPr lang="fa-IR" sz="2000" dirty="0">
                <a:solidFill>
                  <a:srgbClr val="FF0000"/>
                </a:solidFill>
                <a:latin typeface="Adobe Arabic" panose="02040503050201020203" pitchFamily="18" charset="-78"/>
                <a:cs typeface="Adobe Arabic" panose="02040503050201020203" pitchFamily="18" charset="-78"/>
              </a:rPr>
              <a:t>سختگیرانه</a:t>
            </a:r>
            <a:r>
              <a:rPr lang="fa-IR" sz="2000" dirty="0">
                <a:latin typeface="Adobe Arabic" panose="02040503050201020203" pitchFamily="18" charset="-78"/>
                <a:cs typeface="Adobe Arabic" panose="02040503050201020203" pitchFamily="18" charset="-78"/>
              </a:rPr>
              <a:t> کنترل گردد.</a:t>
            </a:r>
          </a:p>
          <a:p>
            <a:pPr algn="r" rtl="1"/>
            <a:r>
              <a:rPr lang="fa-IR" sz="2000" dirty="0">
                <a:latin typeface="Adobe Arabic" panose="02040503050201020203" pitchFamily="18" charset="-78"/>
                <a:cs typeface="Adobe Arabic" panose="02040503050201020203" pitchFamily="18" charset="-78"/>
              </a:rPr>
              <a:t>و همچنین منبع عفونت شناسایی گردد و جداسازی و ایزوله کردن بیمار عفونی و پرستار مربوطه بیمار انجام گردد. </a:t>
            </a:r>
            <a:endParaRPr lang="en-US" sz="2000"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E23445C8-B903-4F05-65AC-350B4D98154D}"/>
              </a:ext>
            </a:extLst>
          </p:cNvPr>
          <p:cNvSpPr>
            <a:spLocks noGrp="1"/>
          </p:cNvSpPr>
          <p:nvPr>
            <p:ph type="sldNum" sz="quarter" idx="12"/>
          </p:nvPr>
        </p:nvSpPr>
        <p:spPr/>
        <p:txBody>
          <a:bodyPr/>
          <a:lstStyle/>
          <a:p>
            <a:fld id="{FF6224A0-E18C-49D5-86BA-B0B1971016E6}" type="slidenum">
              <a:rPr lang="en-US" smtClean="0"/>
              <a:t>7</a:t>
            </a:fld>
            <a:endParaRPr lang="en-US"/>
          </a:p>
        </p:txBody>
      </p:sp>
    </p:spTree>
    <p:extLst>
      <p:ext uri="{BB962C8B-B14F-4D97-AF65-F5344CB8AC3E}">
        <p14:creationId xmlns:p14="http://schemas.microsoft.com/office/powerpoint/2010/main" val="44035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7CA9-31B7-D2C0-B264-553CF249433C}"/>
              </a:ext>
            </a:extLst>
          </p:cNvPr>
          <p:cNvSpPr>
            <a:spLocks noGrp="1"/>
          </p:cNvSpPr>
          <p:nvPr>
            <p:ph type="title"/>
          </p:nvPr>
        </p:nvSpPr>
        <p:spPr>
          <a:xfrm>
            <a:off x="2743200" y="1224343"/>
            <a:ext cx="8916988" cy="2077311"/>
          </a:xfrm>
        </p:spPr>
        <p:txBody>
          <a:bodyPr>
            <a:noAutofit/>
          </a:bodyPr>
          <a:lstStyle/>
          <a:p>
            <a:pPr algn="r" rtl="1"/>
            <a:r>
              <a:rPr lang="fa-IR" dirty="0">
                <a:latin typeface="Adobe Arabic" panose="02040503050201020203" pitchFamily="18" charset="-78"/>
                <a:cs typeface="Adobe Arabic" panose="02040503050201020203" pitchFamily="18" charset="-78"/>
              </a:rPr>
              <a:t>سلامت مادران شیرده در بدو ورود به بخش و همچنین ورود و خروج مادران و وسایل و تجهیزاتشان کنترل گردد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بهداشت و شستن دست به مادران شیرده خیلی حرفه ایی آموزش داده شود .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1-روزانه مادران دوش حام بگیرند.</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2-مرتب لباس های مادران تعوبض گردد ، البته در انبار لباس بیمارستان به اندازه کافی  موجود و در اختیار مادران قرار گیرد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3- اتاق رختکن پرسنل روبروی اتاق مادران شیرده نباشد .</a:t>
            </a:r>
            <a:endParaRPr lang="en-US" dirty="0">
              <a:latin typeface="Adobe Arabic" panose="02040503050201020203" pitchFamily="18" charset="-78"/>
              <a:cs typeface="Adobe Arabic" panose="02040503050201020203" pitchFamily="18" charset="-78"/>
            </a:endParaRPr>
          </a:p>
        </p:txBody>
      </p:sp>
      <p:sp>
        <p:nvSpPr>
          <p:cNvPr id="4" name="Text Placeholder 3">
            <a:extLst>
              <a:ext uri="{FF2B5EF4-FFF2-40B4-BE49-F238E27FC236}">
                <a16:creationId xmlns:a16="http://schemas.microsoft.com/office/drawing/2014/main" id="{D9554DB8-01E0-3DE4-C32E-640DBBF1E6F4}"/>
              </a:ext>
            </a:extLst>
          </p:cNvPr>
          <p:cNvSpPr>
            <a:spLocks noGrp="1"/>
          </p:cNvSpPr>
          <p:nvPr>
            <p:ph type="body" sz="half" idx="2"/>
          </p:nvPr>
        </p:nvSpPr>
        <p:spPr>
          <a:xfrm>
            <a:off x="4536831" y="3429000"/>
            <a:ext cx="7123357" cy="1679746"/>
          </a:xfrm>
        </p:spPr>
        <p:txBody>
          <a:bodyPr>
            <a:normAutofit/>
          </a:bodyPr>
          <a:lstStyle/>
          <a:p>
            <a:pPr algn="r" rtl="1"/>
            <a:r>
              <a:rPr lang="fa-IR" sz="2000" dirty="0">
                <a:latin typeface="Adobe Arabic" panose="02040503050201020203" pitchFamily="18" charset="-78"/>
                <a:cs typeface="Adobe Arabic" panose="02040503050201020203" pitchFamily="18" charset="-78"/>
              </a:rPr>
              <a:t>آموزش بهداشت دست به صورت</a:t>
            </a:r>
            <a:r>
              <a:rPr lang="en-US" sz="2000" dirty="0">
                <a:latin typeface="Adobe Arabic" panose="02040503050201020203" pitchFamily="18" charset="-78"/>
                <a:cs typeface="Adobe Arabic" panose="02040503050201020203" pitchFamily="18" charset="-78"/>
              </a:rPr>
              <a:t> HAND RUB </a:t>
            </a:r>
            <a:r>
              <a:rPr lang="fa-IR" sz="2000" dirty="0">
                <a:latin typeface="Adobe Arabic" panose="02040503050201020203" pitchFamily="18" charset="-78"/>
                <a:cs typeface="Adobe Arabic" panose="02040503050201020203" pitchFamily="18" charset="-78"/>
              </a:rPr>
              <a:t> و </a:t>
            </a:r>
            <a:r>
              <a:rPr lang="en-US" sz="2000" dirty="0">
                <a:latin typeface="Adobe Arabic" panose="02040503050201020203" pitchFamily="18" charset="-78"/>
                <a:cs typeface="Adobe Arabic" panose="02040503050201020203" pitchFamily="18" charset="-78"/>
              </a:rPr>
              <a:t>HAND WASH</a:t>
            </a:r>
          </a:p>
          <a:p>
            <a:pPr algn="r" rtl="1"/>
            <a:r>
              <a:rPr lang="fa-IR" sz="2000" dirty="0">
                <a:latin typeface="Adobe Arabic" panose="02040503050201020203" pitchFamily="18" charset="-78"/>
                <a:cs typeface="Adobe Arabic" panose="02040503050201020203" pitchFamily="18" charset="-78"/>
              </a:rPr>
              <a:t>طبق اخرین دستورالعمل انجام گردد.</a:t>
            </a:r>
            <a:endParaRPr lang="en-US" sz="2000" dirty="0">
              <a:latin typeface="Adobe Arabic" panose="02040503050201020203" pitchFamily="18" charset="-78"/>
              <a:cs typeface="Adobe Arabic" panose="02040503050201020203" pitchFamily="18" charset="-78"/>
            </a:endParaRPr>
          </a:p>
        </p:txBody>
      </p:sp>
      <p:sp>
        <p:nvSpPr>
          <p:cNvPr id="5" name="Slide Number Placeholder 4">
            <a:extLst>
              <a:ext uri="{FF2B5EF4-FFF2-40B4-BE49-F238E27FC236}">
                <a16:creationId xmlns:a16="http://schemas.microsoft.com/office/drawing/2014/main" id="{A4EA2746-24ED-CB0B-2C6F-D793D4FEC82A}"/>
              </a:ext>
            </a:extLst>
          </p:cNvPr>
          <p:cNvSpPr>
            <a:spLocks noGrp="1"/>
          </p:cNvSpPr>
          <p:nvPr>
            <p:ph type="sldNum" sz="quarter" idx="12"/>
          </p:nvPr>
        </p:nvSpPr>
        <p:spPr/>
        <p:txBody>
          <a:bodyPr/>
          <a:lstStyle/>
          <a:p>
            <a:fld id="{FF6224A0-E18C-49D5-86BA-B0B1971016E6}" type="slidenum">
              <a:rPr lang="en-US" smtClean="0"/>
              <a:t>8</a:t>
            </a:fld>
            <a:endParaRPr lang="en-US"/>
          </a:p>
        </p:txBody>
      </p:sp>
    </p:spTree>
    <p:extLst>
      <p:ext uri="{BB962C8B-B14F-4D97-AF65-F5344CB8AC3E}">
        <p14:creationId xmlns:p14="http://schemas.microsoft.com/office/powerpoint/2010/main" val="761095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62E8-2A61-4535-0A46-743BE6D43F9A}"/>
              </a:ext>
            </a:extLst>
          </p:cNvPr>
          <p:cNvSpPr>
            <a:spLocks noGrp="1"/>
          </p:cNvSpPr>
          <p:nvPr>
            <p:ph type="title"/>
          </p:nvPr>
        </p:nvSpPr>
        <p:spPr>
          <a:xfrm>
            <a:off x="8154989" y="970344"/>
            <a:ext cx="3505199" cy="976312"/>
          </a:xfrm>
        </p:spPr>
        <p:txBody>
          <a:bodyPr/>
          <a:lstStyle/>
          <a:p>
            <a:pPr algn="r" rtl="1"/>
            <a:r>
              <a:rPr lang="fa-IR" dirty="0">
                <a:latin typeface="Adobe Arabic" panose="02040503050201020203" pitchFamily="18" charset="-78"/>
                <a:cs typeface="Adobe Arabic" panose="02040503050201020203" pitchFamily="18" charset="-78"/>
              </a:rPr>
              <a:t>آموزش:</a:t>
            </a:r>
            <a:endParaRPr lang="en-US" dirty="0">
              <a:latin typeface="Adobe Arabic" panose="02040503050201020203" pitchFamily="18" charset="-78"/>
              <a:cs typeface="Adobe Arabic" panose="02040503050201020203" pitchFamily="18" charset="-78"/>
            </a:endParaRPr>
          </a:p>
        </p:txBody>
      </p:sp>
      <p:pic>
        <p:nvPicPr>
          <p:cNvPr id="6" name="894d2979fd7544390b2998cf5db6e9f45875824-360p">
            <a:hlinkClick r:id="" action="ppaction://media"/>
            <a:extLst>
              <a:ext uri="{FF2B5EF4-FFF2-40B4-BE49-F238E27FC236}">
                <a16:creationId xmlns:a16="http://schemas.microsoft.com/office/drawing/2014/main" id="{001F8D08-1BA1-EF8C-7F73-538350C994F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99267" y="2133600"/>
            <a:ext cx="7975600" cy="4106863"/>
          </a:xfrm>
        </p:spPr>
      </p:pic>
      <p:sp>
        <p:nvSpPr>
          <p:cNvPr id="5" name="Slide Number Placeholder 4">
            <a:extLst>
              <a:ext uri="{FF2B5EF4-FFF2-40B4-BE49-F238E27FC236}">
                <a16:creationId xmlns:a16="http://schemas.microsoft.com/office/drawing/2014/main" id="{16967290-21FB-1C6D-4306-B30324F0868C}"/>
              </a:ext>
            </a:extLst>
          </p:cNvPr>
          <p:cNvSpPr>
            <a:spLocks noGrp="1"/>
          </p:cNvSpPr>
          <p:nvPr>
            <p:ph type="sldNum" sz="quarter" idx="12"/>
          </p:nvPr>
        </p:nvSpPr>
        <p:spPr/>
        <p:txBody>
          <a:bodyPr/>
          <a:lstStyle/>
          <a:p>
            <a:fld id="{FF6224A0-E18C-49D5-86BA-B0B1971016E6}" type="slidenum">
              <a:rPr lang="en-US" smtClean="0"/>
              <a:t>9</a:t>
            </a:fld>
            <a:endParaRPr lang="en-US"/>
          </a:p>
        </p:txBody>
      </p:sp>
    </p:spTree>
    <p:extLst>
      <p:ext uri="{BB962C8B-B14F-4D97-AF65-F5344CB8AC3E}">
        <p14:creationId xmlns:p14="http://schemas.microsoft.com/office/powerpoint/2010/main" val="3771599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6"/>
                                        </p:tgtEl>
                                      </p:cBhvr>
                                    </p:animEffect>
                                    <p:anim calcmode="lin" valueType="num">
                                      <p:cBhvr>
                                        <p:cTn id="12"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9" dur="26">
                                          <p:stCondLst>
                                            <p:cond delay="620"/>
                                          </p:stCondLst>
                                        </p:cTn>
                                        <p:tgtEl>
                                          <p:spTgt spid="6"/>
                                        </p:tgtEl>
                                      </p:cBhvr>
                                      <p:to x="100000" y="60000"/>
                                    </p:animScale>
                                    <p:animScale>
                                      <p:cBhvr>
                                        <p:cTn id="20" dur="166" decel="50000">
                                          <p:stCondLst>
                                            <p:cond delay="64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set>
                                      <p:cBhvr>
                                        <p:cTn id="27" dur="1" fill="hold">
                                          <p:stCondLst>
                                            <p:cond delay="1999"/>
                                          </p:stCondLst>
                                        </p:cTn>
                                        <p:tgtEl>
                                          <p:spTgt spid="6"/>
                                        </p:tgtEl>
                                        <p:attrNameLst>
                                          <p:attrName>style.visibility</p:attrName>
                                        </p:attrNameLst>
                                      </p:cBhvr>
                                      <p:to>
                                        <p:strVal val="hidden"/>
                                      </p:to>
                                    </p:set>
                                    <p:cmd type="call" cmd="stop">
                                      <p:cBhvr>
                                        <p:cTn id="28" dur="1">
                                          <p:stCondLst>
                                            <p:cond delay="1999"/>
                                          </p:stCondLst>
                                        </p:cTn>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cTn>
                <p:tgtEl>
                  <p:spTgt spid="6"/>
                </p:tgtEl>
              </p:cMediaNode>
            </p:video>
          </p:childTnLst>
        </p:cTn>
      </p:par>
    </p:tnLst>
    <p:bldLst>
      <p:bldP spid="2" grpId="0"/>
    </p:bld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515</TotalTime>
  <Words>997</Words>
  <Application>Microsoft Office PowerPoint</Application>
  <PresentationFormat>Widescreen</PresentationFormat>
  <Paragraphs>49</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Adobe Arabic</vt:lpstr>
      <vt:lpstr>Arial</vt:lpstr>
      <vt:lpstr>Calibri</vt:lpstr>
      <vt:lpstr>Century Gothic</vt:lpstr>
      <vt:lpstr>Wingdings 3</vt:lpstr>
      <vt:lpstr>Wisp</vt:lpstr>
      <vt:lpstr>مدیریت بحران در بخش NICU   تهیه کننده:افسانه جعفری دهکردی مدیر پرستاری بیمارستان آموزشی درمانی هاجر (س)</vt:lpstr>
      <vt:lpstr>PowerPoint Presentation</vt:lpstr>
      <vt:lpstr>مدیریت  بحران : مدیریت بحران در برگیرنده ی برنامه ریزی ، سازماندهی ، رهبری و کنترل دارایی ها و فعالیت ها قبل ، حین و بعد از مواجه با رویداد های غیر مترقبه به منظور کاهش زیان های وارده به سازمان و بازیابی کامل سازمان می باشد . اهداف مدیریت بحران : بهینه سازی فعالیت های مقابله با بحران ، و به حداقل رساندن خسارت ناشی از آن . دستیابی به راه حلی معقول برای برطرف کردن شرایظ غیر عادی است به گونه ایی که منافع اساسی سازمان حفظ گردد. دستیابی به راه حلی رضایت بخش برای بر طرف کردن شرایط غیر عادی به طریقی است که منافع و ارزش های اساسی حفظ و تامین شود .</vt:lpstr>
      <vt:lpstr>نوزاد نارس: نوزادانی که سنی کمتر مراقبت های ویژه نورادان بستری شوند از  27 هفته بارداری داشته باشند یا وزن هنگام تولد آنها کمتر از 1000 گرم باشد برای مراقبت بیشتر بالینی نوزادان با مشکل تنفسی شدید که نیاز به استفاده از دستگاه تهویه مکانیکی یا نقدار زیادی اکسیژن دارند . نوزادانی که مشکل های قلبی شدی ، تشنج و وقفه های تنفسی مکرر داشته باشند و نوزادانی که حال عمومی خوبی ندارند باید در  NICU  بستری شوند و به طور کلی تمام نوزادانی که برای تثبیت وضعیت بالینیشان نیاز به مراقبت دقیق داشته باشند باید در بخش .</vt:lpstr>
      <vt:lpstr>اقدامات بهداشت محیط در 3 مرحله می باشد . 1-کنترل عفونت قبل از وقوع بحران 2- حین بحران 3-بعد بحران  تقسیم می گردد .ضمن اینکه با نگاه ویژه ایی به بخش های خاص از جمله  nicuنگاه می کنند.</vt:lpstr>
      <vt:lpstr>پیشبینی گردد که مواد گندزدا در بیمارستان موجود باشد که در زمان بحران بدنبال تهیه مواد گندزدا نباشیم و استفاده از مواد گندزدا آموزش داده شود. همچنین گزارش موارد نقص در تجهیزات و ابزار در استاندارد ساختمانی توسط سرپرستار مربوطه گزارش و پیگیری گردد.</vt:lpstr>
      <vt:lpstr>حین بحران  همه باید به صورت گروهی حضور داششته باشند و نظارت میدانی اجرا گردد از جمله پرسنل و یا اقداماتی که بر روی نوزادان اجرا می گردد و یا دانشجویان همچنین مادران شیرده ، به شدت کنترل شود و محدودیت ها و استاندارد های NICU در زمینه های مختلف اجرا شود.</vt:lpstr>
      <vt:lpstr>سلامت مادران شیرده در بدو ورود به بخش و همچنین ورود و خروج مادران و وسایل و تجهیزاتشان کنترل گردد . بهداشت و شستن دست به مادران شیرده خیلی حرفه ایی آموزش داده شود .  1-روزانه مادران دوش حام بگیرند. 2-مرتب لباس های مادران تعوبض گردد ، البته در انبار لباس بیمارستان به اندازه کافی  موجود و در اختیار مادران قرار گیرد  3- اتاق رختکن پرسنل روبروی اتاق مادران شیرده نباشد .</vt:lpstr>
      <vt:lpstr>آموزش:</vt:lpstr>
      <vt:lpstr>شست و شوی بخش و سطوح و تجهیزات با مواد HY LEVEL طبق آخرین دستورالعمل بهداشت انجام گردد. فرایند تفکیک پسماند های بیمارستانی در مبدا تولید در بخش اجرا گردد و همچنین لازم به ذکر است این امر در همه ی مواقع لازم و الاجراست بخصوص در مواقع بحران شدید تر.</vt:lpstr>
      <vt:lpstr>ارسال ها نمونه ها به آزمایشگاه  و همچنین لازم به ذکر است آزمایشگاه همکاری لازم را به عمل آورد و نتیجه را سریعا به سر.پرستار و مسئول کنترل عفونت و رئیس بیمارستان به صورت تلفنی گزارش نماید. آنتیوبیوگرام گذاشته و نوع آنتی بیوتیک مصرفی مشخص شود . کلیه تجهیزات ورودی به بخش کنترل گردد از جمله دستگاه گرافی پورتابل (چرخ ها) و حتی کاست فیلمی که زیر نوزاد گذاشته می شود کاملا ضد عفونی گردد.</vt:lpstr>
      <vt:lpstr>مرحله بعد بحران </vt:lpstr>
      <vt:lpstr>اتاق مادران شیرده تهویه و فاصله مناسب داشته باشند همچنین از رئشنایی کافی برخوردار باشند . استاندارد تعداد پرستار به تخت یک یا حداقل یک پرستار برای دو تخت می باشد . خدمات بخش ثابت و آموزش دیده باشند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بحران در بخش NICU   تهیه کننده:افسانه جعفری دهکردی مدیر پرستاری بیمارستان آموزشی درمانی هاجر (س)</dc:title>
  <dc:creator>ghazal reisi</dc:creator>
  <cp:lastModifiedBy>kamkar</cp:lastModifiedBy>
  <cp:revision>8</cp:revision>
  <dcterms:created xsi:type="dcterms:W3CDTF">2024-08-02T09:10:04Z</dcterms:created>
  <dcterms:modified xsi:type="dcterms:W3CDTF">2024-08-10T09:32:46Z</dcterms:modified>
</cp:coreProperties>
</file>